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597" r:id="rId2"/>
    <p:sldId id="396" r:id="rId3"/>
    <p:sldId id="658" r:id="rId4"/>
    <p:sldId id="659" r:id="rId5"/>
    <p:sldId id="661" r:id="rId6"/>
    <p:sldId id="662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663" r:id="rId16"/>
    <p:sldId id="371" r:id="rId17"/>
    <p:sldId id="664" r:id="rId18"/>
    <p:sldId id="373" r:id="rId19"/>
    <p:sldId id="374" r:id="rId20"/>
    <p:sldId id="375" r:id="rId21"/>
    <p:sldId id="376" r:id="rId22"/>
    <p:sldId id="377" r:id="rId23"/>
    <p:sldId id="378" r:id="rId24"/>
    <p:sldId id="379" r:id="rId25"/>
    <p:sldId id="380" r:id="rId26"/>
    <p:sldId id="381" r:id="rId27"/>
    <p:sldId id="382" r:id="rId28"/>
    <p:sldId id="390" r:id="rId29"/>
    <p:sldId id="391" r:id="rId30"/>
    <p:sldId id="392" r:id="rId31"/>
    <p:sldId id="631" r:id="rId32"/>
    <p:sldId id="660" r:id="rId33"/>
    <p:sldId id="394" r:id="rId34"/>
    <p:sldId id="665" r:id="rId35"/>
    <p:sldId id="657" r:id="rId36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FBFF0E"/>
    <a:srgbClr val="7CFF12"/>
    <a:srgbClr val="000000"/>
    <a:srgbClr val="0B508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48"/>
    <p:restoredTop sz="94673"/>
  </p:normalViewPr>
  <p:slideViewPr>
    <p:cSldViewPr>
      <p:cViewPr varScale="1">
        <p:scale>
          <a:sx n="187" d="100"/>
          <a:sy n="187" d="100"/>
        </p:scale>
        <p:origin x="208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2080"/>
    </p:cViewPr>
  </p:sorterViewPr>
  <p:notesViewPr>
    <p:cSldViewPr>
      <p:cViewPr varScale="1">
        <p:scale>
          <a:sx n="80" d="100"/>
          <a:sy n="80" d="100"/>
        </p:scale>
        <p:origin x="-163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DF72EC-13CC-4773-809F-E997C6E1A2E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2576527-8737-4020-A194-442DDECB0E7C}">
      <dgm:prSet phldrT="[Text]" custT="1"/>
      <dgm:spPr/>
      <dgm:t>
        <a:bodyPr/>
        <a:lstStyle/>
        <a:p>
          <a:r>
            <a:rPr lang="en-US" sz="1800" b="1" i="0" dirty="0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Moderate amblyopia due to </a:t>
          </a:r>
          <a:r>
            <a:rPr lang="en-US" sz="1800" b="1" i="0" dirty="0" err="1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anisometropia</a:t>
          </a:r>
          <a:r>
            <a:rPr lang="en-US" sz="1800" b="1" i="0" dirty="0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 and/or strabismus</a:t>
          </a:r>
        </a:p>
      </dgm:t>
    </dgm:pt>
    <dgm:pt modelId="{1E097ADB-5289-46FA-A381-54260EAD9B14}" type="parTrans" cxnId="{F1562082-AD38-4F4D-ABB3-EBED84AAFA65}">
      <dgm:prSet/>
      <dgm:spPr/>
      <dgm:t>
        <a:bodyPr/>
        <a:lstStyle/>
        <a:p>
          <a:endParaRPr lang="en-US"/>
        </a:p>
      </dgm:t>
    </dgm:pt>
    <dgm:pt modelId="{63AC05FA-3147-4E36-8A7E-51D28FF48295}" type="sibTrans" cxnId="{F1562082-AD38-4F4D-ABB3-EBED84AAFA65}">
      <dgm:prSet/>
      <dgm:spPr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endParaRPr lang="en-US"/>
        </a:p>
      </dgm:t>
    </dgm:pt>
    <dgm:pt modelId="{D126E0F7-E8CA-4458-A4C5-3BA6A496C3F0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Spectacle correction, and follow every 6-10 weeks until no further improvement</a:t>
          </a:r>
        </a:p>
      </dgm:t>
    </dgm:pt>
    <dgm:pt modelId="{5A862D5B-A951-45C3-8378-72D73B87B928}" type="parTrans" cxnId="{82085892-7B9B-4714-90B4-7C1A728CF366}">
      <dgm:prSet/>
      <dgm:spPr/>
      <dgm:t>
        <a:bodyPr/>
        <a:lstStyle/>
        <a:p>
          <a:endParaRPr lang="en-US"/>
        </a:p>
      </dgm:t>
    </dgm:pt>
    <dgm:pt modelId="{B5FA582E-4288-47E9-B44C-39A847F33611}" type="sibTrans" cxnId="{82085892-7B9B-4714-90B4-7C1A728CF366}">
      <dgm:prSet/>
      <dgm:spPr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endParaRPr lang="en-US"/>
        </a:p>
      </dgm:t>
    </dgm:pt>
    <dgm:pt modelId="{1110E01F-E8B2-40BF-9D81-EE391FE2727D}">
      <dgm:prSet phldrT="[Text]" custT="1"/>
      <dgm:spPr/>
      <dgm:t>
        <a:bodyPr/>
        <a:lstStyle/>
        <a:p>
          <a:r>
            <a:rPr lang="en-US" sz="1800" b="1" i="1" u="none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If amblyopia persists</a:t>
          </a:r>
          <a:r>
            <a:rPr lang="en-US" sz="1800" b="1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, initiate additional amblyopia treatment (2 hours daily patching, weekend atropine, or Bangerter foil), and follow every 3 months until no further improvement</a:t>
          </a:r>
        </a:p>
      </dgm:t>
    </dgm:pt>
    <dgm:pt modelId="{82406926-1AC2-47EA-9443-913900D23AF9}" type="parTrans" cxnId="{C74B1C6F-E1EC-4948-8320-C3CFC60DC6AB}">
      <dgm:prSet/>
      <dgm:spPr/>
      <dgm:t>
        <a:bodyPr/>
        <a:lstStyle/>
        <a:p>
          <a:endParaRPr lang="en-US"/>
        </a:p>
      </dgm:t>
    </dgm:pt>
    <dgm:pt modelId="{06FF8F98-23A0-43D3-93E8-679673EAC01B}" type="sibTrans" cxnId="{C74B1C6F-E1EC-4948-8320-C3CFC60DC6AB}">
      <dgm:prSet/>
      <dgm:spPr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endParaRPr lang="en-US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E02F3D04-DCBF-47A0-887C-D1A071BA4BDD}">
      <dgm:prSet phldrT="[Text]" custT="1"/>
      <dgm:spPr/>
      <dgm:t>
        <a:bodyPr/>
        <a:lstStyle/>
        <a:p>
          <a:r>
            <a:rPr lang="en-US" sz="1800" b="1" i="1" dirty="0">
              <a:solidFill>
                <a:schemeClr val="accent3">
                  <a:lumMod val="50000"/>
                </a:schemeClr>
              </a:solidFill>
              <a:highlight>
                <a:srgbClr val="FFFF00"/>
              </a:highlight>
              <a:latin typeface="Arial" pitchFamily="34" charset="0"/>
              <a:cs typeface="Arial" pitchFamily="34" charset="0"/>
            </a:rPr>
            <a:t>If amblyopia persists</a:t>
          </a:r>
          <a:r>
            <a:rPr lang="en-US" sz="1800" b="1" dirty="0">
              <a:solidFill>
                <a:schemeClr val="accent3">
                  <a:lumMod val="50000"/>
                </a:schemeClr>
              </a:solidFill>
              <a:highlight>
                <a:srgbClr val="FFFF00"/>
              </a:highlight>
              <a:latin typeface="Arial" pitchFamily="34" charset="0"/>
              <a:cs typeface="Arial" pitchFamily="34" charset="0"/>
            </a:rPr>
            <a:t>, consider increasing patching dosage from 2 to 6 daily hours*, and follow every 3-4 months until no further improvement </a:t>
          </a:r>
        </a:p>
      </dgm:t>
    </dgm:pt>
    <dgm:pt modelId="{382F6B1A-585F-43AF-BC8E-A6222A1BE8B3}" type="parTrans" cxnId="{517AF0CB-4169-4116-8B3B-7B490E8EB804}">
      <dgm:prSet/>
      <dgm:spPr/>
      <dgm:t>
        <a:bodyPr/>
        <a:lstStyle/>
        <a:p>
          <a:endParaRPr lang="en-US"/>
        </a:p>
      </dgm:t>
    </dgm:pt>
    <dgm:pt modelId="{284EA73B-A193-47F6-83A1-21D89119C8CD}" type="sibTrans" cxnId="{517AF0CB-4169-4116-8B3B-7B490E8EB804}">
      <dgm:prSet/>
      <dgm:spPr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endParaRPr lang="en-US"/>
        </a:p>
      </dgm:t>
    </dgm:pt>
    <dgm:pt modelId="{4A6BE542-BE4E-4AD2-B1C6-8C765D75ACD7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3">
                  <a:lumMod val="50000"/>
                </a:schemeClr>
              </a:solidFill>
              <a:highlight>
                <a:srgbClr val="FF0000"/>
              </a:highlight>
              <a:latin typeface="Arial" pitchFamily="34" charset="0"/>
              <a:cs typeface="Arial" pitchFamily="34" charset="0"/>
            </a:rPr>
            <a:t>When maximum acuity achieved, taper and stop treatment and monitor for amblyopia recurrence</a:t>
          </a:r>
        </a:p>
      </dgm:t>
    </dgm:pt>
    <dgm:pt modelId="{F8CD8CB9-2CE1-4F92-9F29-47A8265A9815}" type="parTrans" cxnId="{D4486515-5FB3-4A95-BD13-3162E090C65C}">
      <dgm:prSet/>
      <dgm:spPr/>
      <dgm:t>
        <a:bodyPr/>
        <a:lstStyle/>
        <a:p>
          <a:endParaRPr lang="en-US"/>
        </a:p>
      </dgm:t>
    </dgm:pt>
    <dgm:pt modelId="{A5FBE58E-D5B1-463F-BAF2-EE1891352E24}" type="sibTrans" cxnId="{D4486515-5FB3-4A95-BD13-3162E090C65C}">
      <dgm:prSet/>
      <dgm:spPr/>
      <dgm:t>
        <a:bodyPr/>
        <a:lstStyle/>
        <a:p>
          <a:endParaRPr lang="en-US"/>
        </a:p>
      </dgm:t>
    </dgm:pt>
    <dgm:pt modelId="{FBF2E499-7CE7-4BB3-9F6F-6D280F8FCEAA}">
      <dgm:prSet/>
      <dgm:spPr/>
      <dgm:t>
        <a:bodyPr/>
        <a:lstStyle/>
        <a:p>
          <a:endParaRPr lang="en-US" dirty="0"/>
        </a:p>
      </dgm:t>
    </dgm:pt>
    <dgm:pt modelId="{D4E19306-90F0-4B9B-8E45-33EA07B7B483}" type="parTrans" cxnId="{4F00C7AE-C104-4AE7-A132-6C0D531270E1}">
      <dgm:prSet/>
      <dgm:spPr/>
      <dgm:t>
        <a:bodyPr/>
        <a:lstStyle/>
        <a:p>
          <a:endParaRPr lang="en-US"/>
        </a:p>
      </dgm:t>
    </dgm:pt>
    <dgm:pt modelId="{BE812EEC-63B7-4FE8-932A-8C4EC6DAEDA3}" type="sibTrans" cxnId="{4F00C7AE-C104-4AE7-A132-6C0D531270E1}">
      <dgm:prSet custLinFactY="-116667" custLinFactNeighborX="78289" custLinFactNeighborY="-200000"/>
      <dgm:spPr/>
      <dgm:t>
        <a:bodyPr/>
        <a:lstStyle/>
        <a:p>
          <a:endParaRPr lang="en-US"/>
        </a:p>
      </dgm:t>
    </dgm:pt>
    <dgm:pt modelId="{68AE0F92-E527-4253-9FD1-1EE5E9B35AFB}" type="pres">
      <dgm:prSet presAssocID="{89DF72EC-13CC-4773-809F-E997C6E1A2EB}" presName="outerComposite" presStyleCnt="0">
        <dgm:presLayoutVars>
          <dgm:chMax val="5"/>
          <dgm:dir/>
          <dgm:resizeHandles val="exact"/>
        </dgm:presLayoutVars>
      </dgm:prSet>
      <dgm:spPr/>
    </dgm:pt>
    <dgm:pt modelId="{907B0234-9D42-418E-BDB2-B65B44E03923}" type="pres">
      <dgm:prSet presAssocID="{89DF72EC-13CC-4773-809F-E997C6E1A2EB}" presName="dummyMaxCanvas" presStyleCnt="0">
        <dgm:presLayoutVars/>
      </dgm:prSet>
      <dgm:spPr/>
    </dgm:pt>
    <dgm:pt modelId="{1DDADEE6-9783-46C6-A738-23786723472E}" type="pres">
      <dgm:prSet presAssocID="{89DF72EC-13CC-4773-809F-E997C6E1A2EB}" presName="FiveNodes_1" presStyleLbl="node1" presStyleIdx="0" presStyleCnt="5" custScaleX="82410" custScaleY="80160" custLinFactNeighborX="-11814" custLinFactNeighborY="-341">
        <dgm:presLayoutVars>
          <dgm:bulletEnabled val="1"/>
        </dgm:presLayoutVars>
      </dgm:prSet>
      <dgm:spPr/>
    </dgm:pt>
    <dgm:pt modelId="{652D9224-AC3A-4A7E-938D-7B7490440009}" type="pres">
      <dgm:prSet presAssocID="{89DF72EC-13CC-4773-809F-E997C6E1A2EB}" presName="FiveNodes_2" presStyleLbl="node1" presStyleIdx="1" presStyleCnt="5" custScaleX="92996" custScaleY="82840" custLinFactNeighborX="-650" custLinFactNeighborY="-26683">
        <dgm:presLayoutVars>
          <dgm:bulletEnabled val="1"/>
        </dgm:presLayoutVars>
      </dgm:prSet>
      <dgm:spPr/>
    </dgm:pt>
    <dgm:pt modelId="{DCC3ECA6-B49F-49DF-AC4D-A68FEF099B2F}" type="pres">
      <dgm:prSet presAssocID="{89DF72EC-13CC-4773-809F-E997C6E1A2EB}" presName="FiveNodes_3" presStyleLbl="node1" presStyleIdx="2" presStyleCnt="5" custScaleX="109741" custScaleY="138096" custLinFactNeighborX="3206" custLinFactNeighborY="-26737">
        <dgm:presLayoutVars>
          <dgm:bulletEnabled val="1"/>
        </dgm:presLayoutVars>
      </dgm:prSet>
      <dgm:spPr/>
    </dgm:pt>
    <dgm:pt modelId="{1A71B618-98B6-4E5F-9A12-53FE05B11B5C}" type="pres">
      <dgm:prSet presAssocID="{89DF72EC-13CC-4773-809F-E997C6E1A2EB}" presName="FiveNodes_4" presStyleLbl="node1" presStyleIdx="3" presStyleCnt="5" custScaleX="110060" custScaleY="119155" custLinFactNeighborX="-728" custLinFactNeighborY="-6419">
        <dgm:presLayoutVars>
          <dgm:bulletEnabled val="1"/>
        </dgm:presLayoutVars>
      </dgm:prSet>
      <dgm:spPr/>
    </dgm:pt>
    <dgm:pt modelId="{2DA0A112-75D8-4EF3-AA5C-72BBB69D2E25}" type="pres">
      <dgm:prSet presAssocID="{89DF72EC-13CC-4773-809F-E997C6E1A2EB}" presName="FiveNodes_5" presStyleLbl="node1" presStyleIdx="4" presStyleCnt="5" custScaleX="111957" custScaleY="80842" custLinFactNeighborX="-4284" custLinFactNeighborY="-14943">
        <dgm:presLayoutVars>
          <dgm:bulletEnabled val="1"/>
        </dgm:presLayoutVars>
      </dgm:prSet>
      <dgm:spPr/>
    </dgm:pt>
    <dgm:pt modelId="{6056CE1D-B5F7-4BFD-9CE5-15A0A86CD7D6}" type="pres">
      <dgm:prSet presAssocID="{89DF72EC-13CC-4773-809F-E997C6E1A2EB}" presName="FiveConn_1-2" presStyleLbl="fgAccFollowNode1" presStyleIdx="0" presStyleCnt="4" custLinFactNeighborX="-7673" custLinFactNeighborY="49705">
        <dgm:presLayoutVars>
          <dgm:bulletEnabled val="1"/>
        </dgm:presLayoutVars>
      </dgm:prSet>
      <dgm:spPr/>
    </dgm:pt>
    <dgm:pt modelId="{22D9A519-D6C3-4AF5-B767-C5DB245CBD89}" type="pres">
      <dgm:prSet presAssocID="{89DF72EC-13CC-4773-809F-E997C6E1A2EB}" presName="FiveConn_2-3" presStyleLbl="fgAccFollowNode1" presStyleIdx="1" presStyleCnt="4" custLinFactX="-108971" custLinFactY="-100000" custLinFactNeighborX="-200000" custLinFactNeighborY="-158134">
        <dgm:presLayoutVars>
          <dgm:bulletEnabled val="1"/>
        </dgm:presLayoutVars>
      </dgm:prSet>
      <dgm:spPr/>
    </dgm:pt>
    <dgm:pt modelId="{242C885E-2077-4677-9C4B-8821F9371694}" type="pres">
      <dgm:prSet presAssocID="{89DF72EC-13CC-4773-809F-E997C6E1A2EB}" presName="FiveConn_3-4" presStyleLbl="fgAccFollowNode1" presStyleIdx="2" presStyleCnt="4" custLinFactX="6480" custLinFactNeighborX="100000" custLinFactNeighborY="84984">
        <dgm:presLayoutVars>
          <dgm:bulletEnabled val="1"/>
        </dgm:presLayoutVars>
      </dgm:prSet>
      <dgm:spPr/>
    </dgm:pt>
    <dgm:pt modelId="{C9A62B5C-9878-434B-9C4E-23D5BDE73EF4}" type="pres">
      <dgm:prSet presAssocID="{89DF72EC-13CC-4773-809F-E997C6E1A2EB}" presName="FiveConn_4-5" presStyleLbl="fgAccFollowNode1" presStyleIdx="3" presStyleCnt="4" custLinFactY="-100000" custLinFactNeighborX="-54810" custLinFactNeighborY="-183510">
        <dgm:presLayoutVars>
          <dgm:bulletEnabled val="1"/>
        </dgm:presLayoutVars>
      </dgm:prSet>
      <dgm:spPr/>
    </dgm:pt>
    <dgm:pt modelId="{580BC66B-4A44-4CA0-9C80-834CEE3A1018}" type="pres">
      <dgm:prSet presAssocID="{89DF72EC-13CC-4773-809F-E997C6E1A2EB}" presName="FiveNodes_1_text" presStyleLbl="node1" presStyleIdx="4" presStyleCnt="5">
        <dgm:presLayoutVars>
          <dgm:bulletEnabled val="1"/>
        </dgm:presLayoutVars>
      </dgm:prSet>
      <dgm:spPr/>
    </dgm:pt>
    <dgm:pt modelId="{9C85C5C8-2D0F-41C5-A6E3-2621F9FB4EE4}" type="pres">
      <dgm:prSet presAssocID="{89DF72EC-13CC-4773-809F-E997C6E1A2EB}" presName="FiveNodes_2_text" presStyleLbl="node1" presStyleIdx="4" presStyleCnt="5">
        <dgm:presLayoutVars>
          <dgm:bulletEnabled val="1"/>
        </dgm:presLayoutVars>
      </dgm:prSet>
      <dgm:spPr/>
    </dgm:pt>
    <dgm:pt modelId="{A0B71F79-CA30-46B9-A5FC-1CAAC14A9A06}" type="pres">
      <dgm:prSet presAssocID="{89DF72EC-13CC-4773-809F-E997C6E1A2EB}" presName="FiveNodes_3_text" presStyleLbl="node1" presStyleIdx="4" presStyleCnt="5">
        <dgm:presLayoutVars>
          <dgm:bulletEnabled val="1"/>
        </dgm:presLayoutVars>
      </dgm:prSet>
      <dgm:spPr/>
    </dgm:pt>
    <dgm:pt modelId="{130F7E79-7DD1-48F8-9ED9-E355040A58B8}" type="pres">
      <dgm:prSet presAssocID="{89DF72EC-13CC-4773-809F-E997C6E1A2EB}" presName="FiveNodes_4_text" presStyleLbl="node1" presStyleIdx="4" presStyleCnt="5">
        <dgm:presLayoutVars>
          <dgm:bulletEnabled val="1"/>
        </dgm:presLayoutVars>
      </dgm:prSet>
      <dgm:spPr/>
    </dgm:pt>
    <dgm:pt modelId="{C43E678A-D269-40F0-9AF0-BEC77CA4D28D}" type="pres">
      <dgm:prSet presAssocID="{89DF72EC-13CC-4773-809F-E997C6E1A2EB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D4486515-5FB3-4A95-BD13-3162E090C65C}" srcId="{89DF72EC-13CC-4773-809F-E997C6E1A2EB}" destId="{4A6BE542-BE4E-4AD2-B1C6-8C765D75ACD7}" srcOrd="4" destOrd="0" parTransId="{F8CD8CB9-2CE1-4F92-9F29-47A8265A9815}" sibTransId="{A5FBE58E-D5B1-463F-BAF2-EE1891352E24}"/>
    <dgm:cxn modelId="{6D61C720-7B30-472D-9504-7807655D7425}" type="presOf" srcId="{4A6BE542-BE4E-4AD2-B1C6-8C765D75ACD7}" destId="{2DA0A112-75D8-4EF3-AA5C-72BBB69D2E25}" srcOrd="0" destOrd="0" presId="urn:microsoft.com/office/officeart/2005/8/layout/vProcess5"/>
    <dgm:cxn modelId="{6F747560-4BFD-4FA8-99D1-24E6EF7420BC}" type="presOf" srcId="{E02F3D04-DCBF-47A0-887C-D1A071BA4BDD}" destId="{1A71B618-98B6-4E5F-9A12-53FE05B11B5C}" srcOrd="0" destOrd="0" presId="urn:microsoft.com/office/officeart/2005/8/layout/vProcess5"/>
    <dgm:cxn modelId="{BC092D6B-8F2D-4ECE-AF8A-5A36CC05B38C}" type="presOf" srcId="{12576527-8737-4020-A194-442DDECB0E7C}" destId="{1DDADEE6-9783-46C6-A738-23786723472E}" srcOrd="0" destOrd="0" presId="urn:microsoft.com/office/officeart/2005/8/layout/vProcess5"/>
    <dgm:cxn modelId="{2AF1D66D-E6DF-4C92-B3A2-9A3E74D8FE4D}" type="presOf" srcId="{284EA73B-A193-47F6-83A1-21D89119C8CD}" destId="{C9A62B5C-9878-434B-9C4E-23D5BDE73EF4}" srcOrd="0" destOrd="0" presId="urn:microsoft.com/office/officeart/2005/8/layout/vProcess5"/>
    <dgm:cxn modelId="{C74B1C6F-E1EC-4948-8320-C3CFC60DC6AB}" srcId="{89DF72EC-13CC-4773-809F-E997C6E1A2EB}" destId="{1110E01F-E8B2-40BF-9D81-EE391FE2727D}" srcOrd="2" destOrd="0" parTransId="{82406926-1AC2-47EA-9443-913900D23AF9}" sibTransId="{06FF8F98-23A0-43D3-93E8-679673EAC01B}"/>
    <dgm:cxn modelId="{F1562082-AD38-4F4D-ABB3-EBED84AAFA65}" srcId="{89DF72EC-13CC-4773-809F-E997C6E1A2EB}" destId="{12576527-8737-4020-A194-442DDECB0E7C}" srcOrd="0" destOrd="0" parTransId="{1E097ADB-5289-46FA-A381-54260EAD9B14}" sibTransId="{63AC05FA-3147-4E36-8A7E-51D28FF48295}"/>
    <dgm:cxn modelId="{BA068289-32FC-4B4F-BBA5-66C3D07A7CEC}" type="presOf" srcId="{D126E0F7-E8CA-4458-A4C5-3BA6A496C3F0}" destId="{652D9224-AC3A-4A7E-938D-7B7490440009}" srcOrd="0" destOrd="0" presId="urn:microsoft.com/office/officeart/2005/8/layout/vProcess5"/>
    <dgm:cxn modelId="{82085892-7B9B-4714-90B4-7C1A728CF366}" srcId="{89DF72EC-13CC-4773-809F-E997C6E1A2EB}" destId="{D126E0F7-E8CA-4458-A4C5-3BA6A496C3F0}" srcOrd="1" destOrd="0" parTransId="{5A862D5B-A951-45C3-8378-72D73B87B928}" sibTransId="{B5FA582E-4288-47E9-B44C-39A847F33611}"/>
    <dgm:cxn modelId="{14874C9D-84D0-487D-9CE1-D921EB7B87D9}" type="presOf" srcId="{12576527-8737-4020-A194-442DDECB0E7C}" destId="{580BC66B-4A44-4CA0-9C80-834CEE3A1018}" srcOrd="1" destOrd="0" presId="urn:microsoft.com/office/officeart/2005/8/layout/vProcess5"/>
    <dgm:cxn modelId="{846B84A6-B83A-4AF7-B450-FAA820C2C9AD}" type="presOf" srcId="{89DF72EC-13CC-4773-809F-E997C6E1A2EB}" destId="{68AE0F92-E527-4253-9FD1-1EE5E9B35AFB}" srcOrd="0" destOrd="0" presId="urn:microsoft.com/office/officeart/2005/8/layout/vProcess5"/>
    <dgm:cxn modelId="{C16109A8-2FD4-4D83-949F-F17C81BB07B4}" type="presOf" srcId="{1110E01F-E8B2-40BF-9D81-EE391FE2727D}" destId="{A0B71F79-CA30-46B9-A5FC-1CAAC14A9A06}" srcOrd="1" destOrd="0" presId="urn:microsoft.com/office/officeart/2005/8/layout/vProcess5"/>
    <dgm:cxn modelId="{4F00C7AE-C104-4AE7-A132-6C0D531270E1}" srcId="{89DF72EC-13CC-4773-809F-E997C6E1A2EB}" destId="{FBF2E499-7CE7-4BB3-9F6F-6D280F8FCEAA}" srcOrd="5" destOrd="0" parTransId="{D4E19306-90F0-4B9B-8E45-33EA07B7B483}" sibTransId="{BE812EEC-63B7-4FE8-932A-8C4EC6DAEDA3}"/>
    <dgm:cxn modelId="{2366F3B6-7328-4712-86BC-F89EB2429A56}" type="presOf" srcId="{4A6BE542-BE4E-4AD2-B1C6-8C765D75ACD7}" destId="{C43E678A-D269-40F0-9AF0-BEC77CA4D28D}" srcOrd="1" destOrd="0" presId="urn:microsoft.com/office/officeart/2005/8/layout/vProcess5"/>
    <dgm:cxn modelId="{ADBBA7C6-AEBF-404A-9419-4E4C930ADE77}" type="presOf" srcId="{1110E01F-E8B2-40BF-9D81-EE391FE2727D}" destId="{DCC3ECA6-B49F-49DF-AC4D-A68FEF099B2F}" srcOrd="0" destOrd="0" presId="urn:microsoft.com/office/officeart/2005/8/layout/vProcess5"/>
    <dgm:cxn modelId="{517AF0CB-4169-4116-8B3B-7B490E8EB804}" srcId="{89DF72EC-13CC-4773-809F-E997C6E1A2EB}" destId="{E02F3D04-DCBF-47A0-887C-D1A071BA4BDD}" srcOrd="3" destOrd="0" parTransId="{382F6B1A-585F-43AF-BC8E-A6222A1BE8B3}" sibTransId="{284EA73B-A193-47F6-83A1-21D89119C8CD}"/>
    <dgm:cxn modelId="{8A1A4BD4-9AC8-4277-9F50-6F6D0DFC91DC}" type="presOf" srcId="{D126E0F7-E8CA-4458-A4C5-3BA6A496C3F0}" destId="{9C85C5C8-2D0F-41C5-A6E3-2621F9FB4EE4}" srcOrd="1" destOrd="0" presId="urn:microsoft.com/office/officeart/2005/8/layout/vProcess5"/>
    <dgm:cxn modelId="{4B45ABDC-296E-4098-9774-7E8DF1446FDD}" type="presOf" srcId="{06FF8F98-23A0-43D3-93E8-679673EAC01B}" destId="{242C885E-2077-4677-9C4B-8821F9371694}" srcOrd="0" destOrd="0" presId="urn:microsoft.com/office/officeart/2005/8/layout/vProcess5"/>
    <dgm:cxn modelId="{05A529E9-EF22-41AE-B1FD-86C8E47709EE}" type="presOf" srcId="{63AC05FA-3147-4E36-8A7E-51D28FF48295}" destId="{6056CE1D-B5F7-4BFD-9CE5-15A0A86CD7D6}" srcOrd="0" destOrd="0" presId="urn:microsoft.com/office/officeart/2005/8/layout/vProcess5"/>
    <dgm:cxn modelId="{2343C2F2-481E-439C-8514-63374C37BCCA}" type="presOf" srcId="{B5FA582E-4288-47E9-B44C-39A847F33611}" destId="{22D9A519-D6C3-4AF5-B767-C5DB245CBD89}" srcOrd="0" destOrd="0" presId="urn:microsoft.com/office/officeart/2005/8/layout/vProcess5"/>
    <dgm:cxn modelId="{39D22FF4-6EFD-4340-92AD-AC2CE681E627}" type="presOf" srcId="{E02F3D04-DCBF-47A0-887C-D1A071BA4BDD}" destId="{130F7E79-7DD1-48F8-9ED9-E355040A58B8}" srcOrd="1" destOrd="0" presId="urn:microsoft.com/office/officeart/2005/8/layout/vProcess5"/>
    <dgm:cxn modelId="{4998BE4D-BD78-43E7-BA48-6C4171E6D1D4}" type="presParOf" srcId="{68AE0F92-E527-4253-9FD1-1EE5E9B35AFB}" destId="{907B0234-9D42-418E-BDB2-B65B44E03923}" srcOrd="0" destOrd="0" presId="urn:microsoft.com/office/officeart/2005/8/layout/vProcess5"/>
    <dgm:cxn modelId="{678B34FE-06E7-492B-9F16-E457984897C1}" type="presParOf" srcId="{68AE0F92-E527-4253-9FD1-1EE5E9B35AFB}" destId="{1DDADEE6-9783-46C6-A738-23786723472E}" srcOrd="1" destOrd="0" presId="urn:microsoft.com/office/officeart/2005/8/layout/vProcess5"/>
    <dgm:cxn modelId="{95DE3D72-07A2-400F-8BDA-A0CFE263EB49}" type="presParOf" srcId="{68AE0F92-E527-4253-9FD1-1EE5E9B35AFB}" destId="{652D9224-AC3A-4A7E-938D-7B7490440009}" srcOrd="2" destOrd="0" presId="urn:microsoft.com/office/officeart/2005/8/layout/vProcess5"/>
    <dgm:cxn modelId="{EB494070-51A1-4723-892E-B59F6307FCA5}" type="presParOf" srcId="{68AE0F92-E527-4253-9FD1-1EE5E9B35AFB}" destId="{DCC3ECA6-B49F-49DF-AC4D-A68FEF099B2F}" srcOrd="3" destOrd="0" presId="urn:microsoft.com/office/officeart/2005/8/layout/vProcess5"/>
    <dgm:cxn modelId="{5A7C4780-1EF3-42AE-90A0-9A24E5F568CF}" type="presParOf" srcId="{68AE0F92-E527-4253-9FD1-1EE5E9B35AFB}" destId="{1A71B618-98B6-4E5F-9A12-53FE05B11B5C}" srcOrd="4" destOrd="0" presId="urn:microsoft.com/office/officeart/2005/8/layout/vProcess5"/>
    <dgm:cxn modelId="{7EC28174-5228-4FD9-A951-4606AD67CE6C}" type="presParOf" srcId="{68AE0F92-E527-4253-9FD1-1EE5E9B35AFB}" destId="{2DA0A112-75D8-4EF3-AA5C-72BBB69D2E25}" srcOrd="5" destOrd="0" presId="urn:microsoft.com/office/officeart/2005/8/layout/vProcess5"/>
    <dgm:cxn modelId="{A529699E-2B68-4578-B6D3-CF8FC686A6CE}" type="presParOf" srcId="{68AE0F92-E527-4253-9FD1-1EE5E9B35AFB}" destId="{6056CE1D-B5F7-4BFD-9CE5-15A0A86CD7D6}" srcOrd="6" destOrd="0" presId="urn:microsoft.com/office/officeart/2005/8/layout/vProcess5"/>
    <dgm:cxn modelId="{82E1620F-8583-4CEB-80B2-7C6B3FFB41CF}" type="presParOf" srcId="{68AE0F92-E527-4253-9FD1-1EE5E9B35AFB}" destId="{22D9A519-D6C3-4AF5-B767-C5DB245CBD89}" srcOrd="7" destOrd="0" presId="urn:microsoft.com/office/officeart/2005/8/layout/vProcess5"/>
    <dgm:cxn modelId="{1FAB501C-4454-4D9B-9E31-389E140C7EBE}" type="presParOf" srcId="{68AE0F92-E527-4253-9FD1-1EE5E9B35AFB}" destId="{242C885E-2077-4677-9C4B-8821F9371694}" srcOrd="8" destOrd="0" presId="urn:microsoft.com/office/officeart/2005/8/layout/vProcess5"/>
    <dgm:cxn modelId="{A49AFB6A-A547-4FCF-9AA2-2FADC5211CDF}" type="presParOf" srcId="{68AE0F92-E527-4253-9FD1-1EE5E9B35AFB}" destId="{C9A62B5C-9878-434B-9C4E-23D5BDE73EF4}" srcOrd="9" destOrd="0" presId="urn:microsoft.com/office/officeart/2005/8/layout/vProcess5"/>
    <dgm:cxn modelId="{0FF0C69D-B8CE-46C4-B860-58E2B266BCE3}" type="presParOf" srcId="{68AE0F92-E527-4253-9FD1-1EE5E9B35AFB}" destId="{580BC66B-4A44-4CA0-9C80-834CEE3A1018}" srcOrd="10" destOrd="0" presId="urn:microsoft.com/office/officeart/2005/8/layout/vProcess5"/>
    <dgm:cxn modelId="{994EE3A5-0A9F-4192-859E-9F0C8B0F419A}" type="presParOf" srcId="{68AE0F92-E527-4253-9FD1-1EE5E9B35AFB}" destId="{9C85C5C8-2D0F-41C5-A6E3-2621F9FB4EE4}" srcOrd="11" destOrd="0" presId="urn:microsoft.com/office/officeart/2005/8/layout/vProcess5"/>
    <dgm:cxn modelId="{ECEC71FA-A425-45D3-B8FE-BA075C772369}" type="presParOf" srcId="{68AE0F92-E527-4253-9FD1-1EE5E9B35AFB}" destId="{A0B71F79-CA30-46B9-A5FC-1CAAC14A9A06}" srcOrd="12" destOrd="0" presId="urn:microsoft.com/office/officeart/2005/8/layout/vProcess5"/>
    <dgm:cxn modelId="{804F5872-E5FB-4CD9-B309-1BA0A716ECBD}" type="presParOf" srcId="{68AE0F92-E527-4253-9FD1-1EE5E9B35AFB}" destId="{130F7E79-7DD1-48F8-9ED9-E355040A58B8}" srcOrd="13" destOrd="0" presId="urn:microsoft.com/office/officeart/2005/8/layout/vProcess5"/>
    <dgm:cxn modelId="{2A3ECD7E-D52D-41CD-A3D4-E21E4A15B5D2}" type="presParOf" srcId="{68AE0F92-E527-4253-9FD1-1EE5E9B35AFB}" destId="{C43E678A-D269-40F0-9AF0-BEC77CA4D28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ADEE6-9783-46C6-A738-23786723472E}">
      <dsp:nvSpPr>
        <dsp:cNvPr id="0" name=""/>
        <dsp:cNvSpPr/>
      </dsp:nvSpPr>
      <dsp:spPr>
        <a:xfrm>
          <a:off x="0" y="76203"/>
          <a:ext cx="5101267" cy="6376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Moderate amblyopia due to </a:t>
          </a:r>
          <a:r>
            <a:rPr lang="en-US" sz="1800" b="1" i="0" kern="1200" dirty="0" err="1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anisometropia</a:t>
          </a:r>
          <a:r>
            <a:rPr lang="en-US" sz="1800" b="1" i="0" kern="1200" dirty="0">
              <a:solidFill>
                <a:schemeClr val="accent3">
                  <a:lumMod val="50000"/>
                </a:schemeClr>
              </a:solidFill>
              <a:highlight>
                <a:srgbClr val="00FFFF"/>
              </a:highlight>
              <a:latin typeface="Arial" pitchFamily="34" charset="0"/>
              <a:cs typeface="Arial" pitchFamily="34" charset="0"/>
            </a:rPr>
            <a:t> and/or strabismus</a:t>
          </a:r>
        </a:p>
      </dsp:txBody>
      <dsp:txXfrm>
        <a:off x="18677" y="94880"/>
        <a:ext cx="4318174" cy="600341"/>
      </dsp:txXfrm>
    </dsp:sp>
    <dsp:sp modelId="{652D9224-AC3A-4A7E-938D-7B7490440009}">
      <dsp:nvSpPr>
        <dsp:cNvPr id="0" name=""/>
        <dsp:cNvSpPr/>
      </dsp:nvSpPr>
      <dsp:spPr>
        <a:xfrm>
          <a:off x="453752" y="762003"/>
          <a:ext cx="5756551" cy="659015"/>
        </a:xfrm>
        <a:prstGeom prst="roundRect">
          <a:avLst>
            <a:gd name="adj" fmla="val 10000"/>
          </a:avLst>
        </a:prstGeom>
        <a:solidFill>
          <a:schemeClr val="accent5">
            <a:hueOff val="1507"/>
            <a:satOff val="6426"/>
            <a:lumOff val="-39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Spectacle correction, and follow every 6-10 weeks until no further improvement</a:t>
          </a:r>
        </a:p>
      </dsp:txBody>
      <dsp:txXfrm>
        <a:off x="473054" y="781305"/>
        <a:ext cx="4807199" cy="620411"/>
      </dsp:txXfrm>
    </dsp:sp>
    <dsp:sp modelId="{DCC3ECA6-B49F-49DF-AC4D-A68FEF099B2F}">
      <dsp:nvSpPr>
        <dsp:cNvPr id="0" name=""/>
        <dsp:cNvSpPr/>
      </dsp:nvSpPr>
      <dsp:spPr>
        <a:xfrm>
          <a:off x="636424" y="1447803"/>
          <a:ext cx="6793085" cy="1098592"/>
        </a:xfrm>
        <a:prstGeom prst="roundRect">
          <a:avLst>
            <a:gd name="adj" fmla="val 10000"/>
          </a:avLst>
        </a:prstGeom>
        <a:solidFill>
          <a:schemeClr val="accent5">
            <a:hueOff val="3013"/>
            <a:satOff val="12853"/>
            <a:lumOff val="-7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1" u="none" kern="1200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If amblyopia persists</a:t>
          </a:r>
          <a:r>
            <a:rPr lang="en-US" sz="1800" b="1" kern="1200" dirty="0">
              <a:solidFill>
                <a:schemeClr val="accent3">
                  <a:lumMod val="50000"/>
                </a:schemeClr>
              </a:solidFill>
              <a:highlight>
                <a:srgbClr val="C0C0C0"/>
              </a:highlight>
              <a:latin typeface="Arial" pitchFamily="34" charset="0"/>
              <a:cs typeface="Arial" pitchFamily="34" charset="0"/>
            </a:rPr>
            <a:t>, initiate additional amblyopia treatment (2 hours daily patching, weekend atropine, or Bangerter foil), and follow every 3 months until no further improvement</a:t>
          </a:r>
        </a:p>
      </dsp:txBody>
      <dsp:txXfrm>
        <a:off x="668601" y="1479980"/>
        <a:ext cx="5653992" cy="1034238"/>
      </dsp:txXfrm>
    </dsp:sp>
    <dsp:sp modelId="{1A71B618-98B6-4E5F-9A12-53FE05B11B5C}">
      <dsp:nvSpPr>
        <dsp:cNvPr id="0" name=""/>
        <dsp:cNvSpPr/>
      </dsp:nvSpPr>
      <dsp:spPr>
        <a:xfrm>
          <a:off x="845280" y="2590797"/>
          <a:ext cx="6812831" cy="947911"/>
        </a:xfrm>
        <a:prstGeom prst="roundRect">
          <a:avLst>
            <a:gd name="adj" fmla="val 10000"/>
          </a:avLst>
        </a:prstGeom>
        <a:solidFill>
          <a:schemeClr val="accent5">
            <a:hueOff val="4520"/>
            <a:satOff val="19279"/>
            <a:lumOff val="-119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1" kern="1200" dirty="0">
              <a:solidFill>
                <a:schemeClr val="accent3">
                  <a:lumMod val="50000"/>
                </a:schemeClr>
              </a:solidFill>
              <a:highlight>
                <a:srgbClr val="FFFF00"/>
              </a:highlight>
              <a:latin typeface="Arial" pitchFamily="34" charset="0"/>
              <a:cs typeface="Arial" pitchFamily="34" charset="0"/>
            </a:rPr>
            <a:t>If amblyopia persists</a:t>
          </a:r>
          <a:r>
            <a:rPr lang="en-US" sz="1800" b="1" kern="1200" dirty="0">
              <a:solidFill>
                <a:schemeClr val="accent3">
                  <a:lumMod val="50000"/>
                </a:schemeClr>
              </a:solidFill>
              <a:highlight>
                <a:srgbClr val="FFFF00"/>
              </a:highlight>
              <a:latin typeface="Arial" pitchFamily="34" charset="0"/>
              <a:cs typeface="Arial" pitchFamily="34" charset="0"/>
            </a:rPr>
            <a:t>, consider increasing patching dosage from 2 to 6 daily hours*, and follow every 3-4 months until no further improvement </a:t>
          </a:r>
        </a:p>
      </dsp:txBody>
      <dsp:txXfrm>
        <a:off x="873043" y="2618560"/>
        <a:ext cx="5679442" cy="892385"/>
      </dsp:txXfrm>
    </dsp:sp>
    <dsp:sp modelId="{2DA0A112-75D8-4EF3-AA5C-72BBB69D2E25}">
      <dsp:nvSpPr>
        <dsp:cNvPr id="0" name=""/>
        <dsp:cNvSpPr/>
      </dsp:nvSpPr>
      <dsp:spPr>
        <a:xfrm>
          <a:off x="1028695" y="3581399"/>
          <a:ext cx="6930258" cy="643120"/>
        </a:xfrm>
        <a:prstGeom prst="roundRect">
          <a:avLst>
            <a:gd name="adj" fmla="val 10000"/>
          </a:avLst>
        </a:prstGeom>
        <a:solidFill>
          <a:schemeClr val="accent5">
            <a:hueOff val="6026"/>
            <a:satOff val="25706"/>
            <a:lumOff val="-158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3">
                  <a:lumMod val="50000"/>
                </a:schemeClr>
              </a:solidFill>
              <a:highlight>
                <a:srgbClr val="FF0000"/>
              </a:highlight>
              <a:latin typeface="Arial" pitchFamily="34" charset="0"/>
              <a:cs typeface="Arial" pitchFamily="34" charset="0"/>
            </a:rPr>
            <a:t>When maximum acuity achieved, taper and stop treatment and monitor for amblyopia recurrence</a:t>
          </a:r>
        </a:p>
      </dsp:txBody>
      <dsp:txXfrm>
        <a:off x="1047531" y="3600235"/>
        <a:ext cx="5796144" cy="605448"/>
      </dsp:txXfrm>
    </dsp:sp>
    <dsp:sp modelId="{6056CE1D-B5F7-4BFD-9CE5-15A0A86CD7D6}">
      <dsp:nvSpPr>
        <dsp:cNvPr id="0" name=""/>
        <dsp:cNvSpPr/>
      </dsp:nvSpPr>
      <dsp:spPr>
        <a:xfrm>
          <a:off x="5448299" y="838198"/>
          <a:ext cx="517093" cy="517093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564645" y="838198"/>
        <a:ext cx="284401" cy="389112"/>
      </dsp:txXfrm>
    </dsp:sp>
    <dsp:sp modelId="{22D9A519-D6C3-4AF5-B767-C5DB245CBD89}">
      <dsp:nvSpPr>
        <dsp:cNvPr id="0" name=""/>
        <dsp:cNvSpPr/>
      </dsp:nvSpPr>
      <dsp:spPr>
        <a:xfrm>
          <a:off x="4352556" y="152402"/>
          <a:ext cx="517093" cy="517093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39954"/>
            <a:satOff val="-2352"/>
            <a:lumOff val="-654"/>
            <a:alphaOff val="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4468902" y="152402"/>
        <a:ext cx="284401" cy="389112"/>
      </dsp:txXfrm>
    </dsp:sp>
    <dsp:sp modelId="{242C885E-2077-4677-9C4B-8821F9371694}">
      <dsp:nvSpPr>
        <dsp:cNvPr id="0" name=""/>
        <dsp:cNvSpPr/>
      </dsp:nvSpPr>
      <dsp:spPr>
        <a:xfrm>
          <a:off x="6963073" y="2819401"/>
          <a:ext cx="517093" cy="517093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79908"/>
            <a:satOff val="-4704"/>
            <a:lumOff val="-1308"/>
            <a:alphaOff val="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7079419" y="2819401"/>
        <a:ext cx="284401" cy="389112"/>
      </dsp:txXfrm>
    </dsp:sp>
    <dsp:sp modelId="{C9A62B5C-9878-434B-9C4E-23D5BDE73EF4}">
      <dsp:nvSpPr>
        <dsp:cNvPr id="0" name=""/>
        <dsp:cNvSpPr/>
      </dsp:nvSpPr>
      <dsp:spPr>
        <a:xfrm>
          <a:off x="6591301" y="1828800"/>
          <a:ext cx="517093" cy="517093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19862"/>
            <a:satOff val="-7056"/>
            <a:lumOff val="-1962"/>
            <a:alphaOff val="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6707647" y="1828800"/>
        <a:ext cx="284401" cy="389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58C5E8C1-770F-6345-9312-5F80C38BC7C7}" type="datetime1">
              <a:rPr lang="en-US"/>
              <a:pPr>
                <a:defRPr/>
              </a:pPr>
              <a:t>1/7/26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42EBBD3D-B6C1-5143-890F-FA6473A26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89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fld id="{BE09402D-D3D6-DD44-8883-514339694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49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5B42F-F611-4BEB-B769-2046F3DC79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21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446D9-EA62-4FFB-9B20-085786AE4306}" type="slidenum">
              <a:rPr lang="en-US"/>
              <a:pPr/>
              <a:t>9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2763"/>
            <a:ext cx="5029200" cy="4168775"/>
          </a:xfrm>
        </p:spPr>
        <p:txBody>
          <a:bodyPr/>
          <a:lstStyle/>
          <a:p>
            <a:r>
              <a:rPr lang="en-US"/>
              <a:t>Describe history of group</a:t>
            </a:r>
          </a:p>
        </p:txBody>
      </p:sp>
    </p:spTree>
    <p:extLst>
      <p:ext uri="{BB962C8B-B14F-4D97-AF65-F5344CB8AC3E}">
        <p14:creationId xmlns:p14="http://schemas.microsoft.com/office/powerpoint/2010/main" val="139144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D43DB-1643-4539-9AC5-4C66CBB5810F}" type="slidenum">
              <a:rPr lang="en-US"/>
              <a:pPr/>
              <a:t>13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2763"/>
            <a:ext cx="5029200" cy="41687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94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A3A97-A15F-4E86-B30C-81CE3633093C}" type="slidenum">
              <a:rPr lang="en-US"/>
              <a:pPr/>
              <a:t>24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2763"/>
            <a:ext cx="5029200" cy="416877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dirty="0"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868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0B2BB-FB29-4AC0-8602-9DA22B0B2E4D}" type="slidenum">
              <a:rPr lang="en-US"/>
              <a:pPr/>
              <a:t>25</a:t>
            </a:fld>
            <a:endParaRPr 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2763"/>
            <a:ext cx="5029200" cy="416877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>
              <a:cs typeface="Times New Roman" pitchFamily="18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959CF-E778-C74E-B9CC-1E5DAE8F9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71066"/>
      </p:ext>
    </p:extLst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9470A-20F2-2443-AEFA-FAE6F00FE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41487"/>
      </p:ext>
    </p:extLst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2C65E-03DE-BE4E-985F-7C5CF401E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70494"/>
      </p:ext>
    </p:extLst>
  </p:cSld>
  <p:clrMapOvr>
    <a:masterClrMapping/>
  </p:clrMapOvr>
  <p:transition spd="med"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5E1EC-C1B7-B94E-937B-8647D0803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15620"/>
      </p:ext>
    </p:extLst>
  </p:cSld>
  <p:clrMapOvr>
    <a:masterClrMapping/>
  </p:clrMapOvr>
  <p:transition spd="med"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FEF8E-9A46-A548-BAB4-89B3FA154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4618"/>
      </p:ext>
    </p:extLst>
  </p:cSld>
  <p:clrMapOvr>
    <a:masterClrMapping/>
  </p:clrMapOvr>
  <p:transition spd="med"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8AEE5-39D6-6A46-B7C2-129E1D0FE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32362"/>
      </p:ext>
    </p:extLst>
  </p:cSld>
  <p:clrMapOvr>
    <a:masterClrMapping/>
  </p:clrMapOvr>
  <p:transition spd="med"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8C4B1C-CBB0-4AB6-8555-84CED65AB9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1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4ED1-E2A2-6242-A287-FDACC0813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904"/>
      </p:ext>
    </p:extLst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67DFB-B990-BB49-8A4F-ADAD79F86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63873"/>
      </p:ext>
    </p:extLst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F142B-B4BF-3D4B-AFE9-462A608A2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04442"/>
      </p:ext>
    </p:extLst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EAFEA-C2C7-C64C-B5FE-1F4E5B4B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50741"/>
      </p:ext>
    </p:extLst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46366-CB74-0149-8A9E-C15A5AF88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79533"/>
      </p:ext>
    </p:extLst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DE464-4D70-284F-B1F2-D37075987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00094"/>
      </p:ext>
    </p:extLst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DDD1-3769-AE4A-8E83-F3F304919C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73464"/>
      </p:ext>
    </p:extLst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7903A-2555-CF4A-93B2-54EBF8E25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46362"/>
      </p:ext>
    </p:extLst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B508F"/>
            </a:gs>
            <a:gs pos="100000">
              <a:srgbClr val="05254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74D04BCA-E9B5-9E46-989F-25C3000C0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</p:sldLayoutIdLst>
  <p:transition spd="med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BFF0E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FBFF0E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FBFF0E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FBFF0E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FBFF0E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FBFF0E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04800"/>
            <a:ext cx="8305800" cy="2514600"/>
          </a:xfrm>
        </p:spPr>
        <p:txBody>
          <a:bodyPr/>
          <a:lstStyle/>
          <a:p>
            <a:r>
              <a:rPr lang="en-US" dirty="0"/>
              <a:t>Lessons Learned from the PEDIG Amblyopia Treatment Studies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630595"/>
            <a:ext cx="7239000" cy="3352800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chemeClr val="bg1"/>
                </a:solidFill>
              </a:rPr>
              <a:t>Monte A. Del Monte, MD</a:t>
            </a:r>
          </a:p>
          <a:p>
            <a:pPr algn="l"/>
            <a:r>
              <a:rPr lang="en-US" sz="2000" b="1" dirty="0"/>
              <a:t>Skillman Professor of Pediatric Ophthalmology</a:t>
            </a:r>
          </a:p>
          <a:p>
            <a:pPr algn="l"/>
            <a:r>
              <a:rPr lang="en-US" sz="2000" b="1" dirty="0"/>
              <a:t>Professor of Pediatrics</a:t>
            </a:r>
          </a:p>
          <a:p>
            <a:pPr algn="l"/>
            <a:r>
              <a:rPr lang="en-US" sz="2000" b="1" dirty="0"/>
              <a:t>University of Michigan</a:t>
            </a:r>
          </a:p>
          <a:p>
            <a:pPr algn="l"/>
            <a:r>
              <a:rPr lang="en-US" sz="2800" b="1" dirty="0">
                <a:solidFill>
                  <a:schemeClr val="bg1"/>
                </a:solidFill>
              </a:rPr>
              <a:t>David K. Wallace, MD, MPH</a:t>
            </a:r>
          </a:p>
          <a:p>
            <a:pPr algn="l"/>
            <a:r>
              <a:rPr lang="en-US" sz="2000" b="1" dirty="0"/>
              <a:t>Chair of Ophthalmology</a:t>
            </a:r>
          </a:p>
          <a:p>
            <a:pPr algn="l"/>
            <a:r>
              <a:rPr lang="en-US" sz="2000" b="1" dirty="0"/>
              <a:t>Vanderbilt University</a:t>
            </a:r>
            <a:endParaRPr lang="en-US" sz="2000" dirty="0"/>
          </a:p>
        </p:txBody>
      </p:sp>
      <p:pic>
        <p:nvPicPr>
          <p:cNvPr id="6" name="Picture 8" descr="Untitled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890818"/>
            <a:ext cx="2076777" cy="288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Untitled-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1295400" cy="17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E59636-0CED-C650-B690-713620767829}"/>
              </a:ext>
            </a:extLst>
          </p:cNvPr>
          <p:cNvSpPr txBox="1"/>
          <p:nvPr/>
        </p:nvSpPr>
        <p:spPr>
          <a:xfrm>
            <a:off x="304800" y="206086"/>
            <a:ext cx="5782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FF0000"/>
                </a:solidFill>
              </a:rPr>
              <a:t>75</a:t>
            </a:r>
            <a:r>
              <a:rPr lang="en-US" i="1" u="sng" baseline="30000" dirty="0">
                <a:solidFill>
                  <a:srgbClr val="FF0000"/>
                </a:solidFill>
              </a:rPr>
              <a:t>th</a:t>
            </a:r>
            <a:r>
              <a:rPr lang="en-US" i="1" u="sng" dirty="0">
                <a:solidFill>
                  <a:srgbClr val="FF0000"/>
                </a:solidFill>
              </a:rPr>
              <a:t> New Orleans Academy of Ophthalmology meeting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pull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Amblyopia Treatment Studies</a:t>
            </a:r>
            <a:br>
              <a:rPr lang="en-US" dirty="0">
                <a:solidFill>
                  <a:srgbClr val="FFFF00"/>
                </a:solidFill>
                <a:cs typeface="Arial" charset="0"/>
              </a:rPr>
            </a:br>
            <a:r>
              <a:rPr lang="en-US" dirty="0">
                <a:solidFill>
                  <a:srgbClr val="FFFF00"/>
                </a:solidFill>
                <a:cs typeface="Arial" charset="0"/>
              </a:rPr>
              <a:t>(ATS)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848600" cy="457200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A series of </a:t>
            </a:r>
            <a:r>
              <a:rPr lang="en-US" dirty="0">
                <a:solidFill>
                  <a:srgbClr val="FFFF00"/>
                </a:solidFill>
                <a:cs typeface="Arial" charset="0"/>
              </a:rPr>
              <a:t>21 PEDIG RCTs of amblyopia treatment options completed</a:t>
            </a:r>
          </a:p>
          <a:p>
            <a:pPr lvl="1"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3 more (ATS 22-25 are in progress)</a:t>
            </a:r>
          </a:p>
          <a:p>
            <a:pPr eaLnBrk="1" hangingPunct="1"/>
            <a:r>
              <a:rPr lang="en-US" dirty="0">
                <a:cs typeface="Arial" charset="0"/>
              </a:rPr>
              <a:t>Network has ability to </a:t>
            </a:r>
            <a:r>
              <a:rPr lang="en-US" dirty="0">
                <a:solidFill>
                  <a:srgbClr val="FFFF00"/>
                </a:solidFill>
                <a:cs typeface="Arial" charset="0"/>
              </a:rPr>
              <a:t>enroll large numbers </a:t>
            </a:r>
            <a:r>
              <a:rPr lang="en-US" dirty="0">
                <a:cs typeface="Arial" charset="0"/>
              </a:rPr>
              <a:t>of subjects in high quality RCT in a short period of time</a:t>
            </a:r>
          </a:p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Potential to provide definitive answers </a:t>
            </a:r>
            <a:r>
              <a:rPr lang="en-US" dirty="0">
                <a:cs typeface="Arial" charset="0"/>
              </a:rPr>
              <a:t>to many questions about amblyopia</a:t>
            </a:r>
          </a:p>
          <a:p>
            <a:pPr eaLnBrk="1" hangingPunct="1"/>
            <a:endParaRPr lang="en-US" dirty="0">
              <a:cs typeface="Arial" charset="0"/>
            </a:endParaRPr>
          </a:p>
          <a:p>
            <a:pPr eaLnBrk="1" hangingPunct="1"/>
            <a:endParaRPr lang="en-US" dirty="0"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/>
              <a:t>Amblyopia Questions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/>
              <a:t>How well do glasses alone treat amblyopia?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How many hours per day should patching be done?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Does atropine work as well as patching?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/>
              <a:t>Amblyopia Questions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2818" y="22098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b="1" dirty="0"/>
              <a:t>How well do glasses alone treat amblyopia?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How many hours per day should patching be done?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Does atropine work as well as patching?</a:t>
            </a:r>
          </a:p>
        </p:txBody>
      </p:sp>
    </p:spTree>
  </p:cSld>
  <p:clrMapOvr>
    <a:masterClrMapping/>
  </p:clrMapOvr>
  <p:transition spd="med"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838200"/>
          </a:xfrm>
        </p:spPr>
        <p:txBody>
          <a:bodyPr/>
          <a:lstStyle/>
          <a:p>
            <a:r>
              <a:rPr lang="en-US" sz="4000" dirty="0"/>
              <a:t>Amblyopia Treatment Study 5</a:t>
            </a:r>
            <a:br>
              <a:rPr lang="en-US" sz="4000" dirty="0"/>
            </a:br>
            <a:r>
              <a:rPr lang="en-US" sz="4000" dirty="0"/>
              <a:t>(ATS 5)</a:t>
            </a:r>
            <a:endParaRPr lang="en-US" sz="4000" b="1" dirty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57600"/>
            <a:ext cx="8229600" cy="1752600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Treatment of </a:t>
            </a:r>
            <a:r>
              <a:rPr lang="en-US" sz="28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Anisometropic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Amblyopia in Children with Refractive Correction Alone </a:t>
            </a:r>
          </a:p>
          <a:p>
            <a:pPr>
              <a:spcBef>
                <a:spcPct val="0"/>
              </a:spcBef>
            </a:pPr>
            <a:endParaRPr lang="en-US" sz="1400" b="1" i="1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r>
              <a:rPr lang="en-US" sz="2200" b="1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Supported by the National Eye Institute</a:t>
            </a:r>
            <a:endParaRPr lang="en-US" sz="2200" b="1" i="1" dirty="0">
              <a:cs typeface="Times New Roman" pitchFamily="18" charset="0"/>
            </a:endParaRPr>
          </a:p>
          <a:p>
            <a:endParaRPr lang="en-US" sz="2200" dirty="0"/>
          </a:p>
        </p:txBody>
      </p:sp>
      <p:graphicFrame>
        <p:nvGraphicFramePr>
          <p:cNvPr id="3491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10253"/>
              </p:ext>
            </p:extLst>
          </p:nvPr>
        </p:nvGraphicFramePr>
        <p:xfrm>
          <a:off x="3505200" y="152400"/>
          <a:ext cx="198437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&amp;L Express Graphic" r:id="rId3" imgW="4385310" imgH="4085590" progId="">
                  <p:embed/>
                </p:oleObj>
              </mc:Choice>
              <mc:Fallback>
                <p:oleObj name="A&amp;L Express Graphic" r:id="rId3" imgW="4385310" imgH="40855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52400"/>
                        <a:ext cx="1984375" cy="184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9189" name="Picture 5" descr="Image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5410200"/>
            <a:ext cx="2028825" cy="11255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/>
              <a:t>Objective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6200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To determine the incidence of successful treatment of previously untreated </a:t>
            </a:r>
            <a:r>
              <a:rPr lang="en-US" sz="2800" dirty="0" err="1"/>
              <a:t>anisometropic</a:t>
            </a:r>
            <a:r>
              <a:rPr lang="en-US" sz="2800" dirty="0"/>
              <a:t> amblyopia with spectacles alone</a:t>
            </a:r>
          </a:p>
        </p:txBody>
      </p:sp>
      <p:pic>
        <p:nvPicPr>
          <p:cNvPr id="279556" name="Picture 4" descr="Wallac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0"/>
            <a:ext cx="49530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sz="3600" b="1" dirty="0"/>
              <a:t>ATS5 Spectacle Phase</a:t>
            </a:r>
          </a:p>
        </p:txBody>
      </p:sp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2514600" y="1066800"/>
            <a:ext cx="3276600" cy="7620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Screening Visit</a:t>
            </a:r>
          </a:p>
          <a:p>
            <a:pPr algn="ctr" defTabSz="893763"/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</a:rPr>
              <a:t>Prescribe new spectacles</a:t>
            </a:r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685800" y="3886200"/>
            <a:ext cx="4605338" cy="15240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400" b="1">
                <a:solidFill>
                  <a:schemeClr val="bg2"/>
                </a:solidFill>
                <a:latin typeface="Times New Roman" pitchFamily="18" charset="0"/>
              </a:rPr>
              <a:t>Spectacle Phase Follow-up Visit</a:t>
            </a:r>
            <a:endParaRPr lang="en-US" sz="23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893763"/>
            <a:r>
              <a:rPr lang="en-US" sz="2400" i="1">
                <a:solidFill>
                  <a:schemeClr val="bg2"/>
                </a:solidFill>
                <a:latin typeface="Times New Roman" pitchFamily="18" charset="0"/>
              </a:rPr>
              <a:t>every 5 wks until either :  </a:t>
            </a:r>
          </a:p>
          <a:p>
            <a:pPr algn="ctr" defTabSz="893763"/>
            <a:r>
              <a:rPr lang="en-US" sz="2400" i="1">
                <a:solidFill>
                  <a:schemeClr val="bg2"/>
                </a:solidFill>
                <a:latin typeface="Times New Roman" pitchFamily="18" charset="0"/>
              </a:rPr>
              <a:t>amblyopia resolves OR</a:t>
            </a:r>
          </a:p>
          <a:p>
            <a:pPr algn="ctr" defTabSz="893763"/>
            <a:r>
              <a:rPr lang="en-US" sz="2400" i="1">
                <a:solidFill>
                  <a:schemeClr val="bg2"/>
                </a:solidFill>
                <a:latin typeface="Times New Roman" pitchFamily="18" charset="0"/>
              </a:rPr>
              <a:t>amblyopic eye stops improving</a:t>
            </a:r>
            <a:endParaRPr lang="en-US" sz="24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82629" name="Line 5"/>
          <p:cNvSpPr>
            <a:spLocks noChangeShapeType="1"/>
          </p:cNvSpPr>
          <p:nvPr/>
        </p:nvSpPr>
        <p:spPr bwMode="auto">
          <a:xfrm flipH="1">
            <a:off x="4114800" y="1905000"/>
            <a:ext cx="0" cy="306388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30" name="Line 6"/>
          <p:cNvSpPr>
            <a:spLocks noChangeShapeType="1"/>
          </p:cNvSpPr>
          <p:nvPr/>
        </p:nvSpPr>
        <p:spPr bwMode="auto">
          <a:xfrm>
            <a:off x="4038600" y="3352800"/>
            <a:ext cx="0" cy="458788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4191000" y="3352800"/>
            <a:ext cx="129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IOD </a:t>
            </a:r>
            <a:r>
              <a:rPr lang="en-US" sz="2400" u="sng" dirty="0">
                <a:solidFill>
                  <a:schemeClr val="bg1"/>
                </a:solidFill>
                <a:latin typeface="Times New Roman" pitchFamily="18" charset="0"/>
              </a:rPr>
              <a:t>&gt;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 1</a:t>
            </a:r>
          </a:p>
        </p:txBody>
      </p:sp>
      <p:sp>
        <p:nvSpPr>
          <p:cNvPr id="282632" name="Line 8"/>
          <p:cNvSpPr>
            <a:spLocks noChangeShapeType="1"/>
          </p:cNvSpPr>
          <p:nvPr/>
        </p:nvSpPr>
        <p:spPr bwMode="auto">
          <a:xfrm>
            <a:off x="4191000" y="5410200"/>
            <a:ext cx="0" cy="762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33" name="Rectangle 9"/>
          <p:cNvSpPr>
            <a:spLocks noChangeArrowheads="1"/>
          </p:cNvSpPr>
          <p:nvPr/>
        </p:nvSpPr>
        <p:spPr bwMode="auto">
          <a:xfrm>
            <a:off x="2209800" y="6172200"/>
            <a:ext cx="3987800" cy="5334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Enter Randomized Phase</a:t>
            </a: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4267200" y="5654675"/>
            <a:ext cx="1444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IOD </a:t>
            </a:r>
            <a:r>
              <a:rPr lang="en-US" sz="2400" u="sng" dirty="0">
                <a:solidFill>
                  <a:schemeClr val="bg1"/>
                </a:solidFill>
                <a:latin typeface="Times New Roman" pitchFamily="18" charset="0"/>
              </a:rPr>
              <a:t>&gt;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 2</a:t>
            </a:r>
          </a:p>
        </p:txBody>
      </p:sp>
      <p:sp>
        <p:nvSpPr>
          <p:cNvPr id="282635" name="Line 11"/>
          <p:cNvSpPr>
            <a:spLocks noChangeShapeType="1"/>
          </p:cNvSpPr>
          <p:nvPr/>
        </p:nvSpPr>
        <p:spPr bwMode="auto">
          <a:xfrm>
            <a:off x="5257800" y="2819400"/>
            <a:ext cx="1905000" cy="762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36" name="Line 12"/>
          <p:cNvSpPr>
            <a:spLocks noChangeShapeType="1"/>
          </p:cNvSpPr>
          <p:nvPr/>
        </p:nvSpPr>
        <p:spPr bwMode="auto">
          <a:xfrm>
            <a:off x="5410200" y="4724400"/>
            <a:ext cx="11430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37" name="Text Box 13"/>
          <p:cNvSpPr txBox="1">
            <a:spLocks noChangeArrowheads="1"/>
          </p:cNvSpPr>
          <p:nvPr/>
        </p:nvSpPr>
        <p:spPr bwMode="auto">
          <a:xfrm>
            <a:off x="5334000" y="4343400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IOD </a:t>
            </a:r>
            <a:r>
              <a:rPr lang="en-US" sz="2400" u="sng" dirty="0">
                <a:solidFill>
                  <a:schemeClr val="bg1"/>
                </a:solidFill>
                <a:latin typeface="Times New Roman" pitchFamily="18" charset="0"/>
              </a:rPr>
              <a:t>&lt;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 1</a:t>
            </a:r>
          </a:p>
        </p:txBody>
      </p:sp>
      <p:sp>
        <p:nvSpPr>
          <p:cNvPr id="282638" name="Rectangle 14"/>
          <p:cNvSpPr>
            <a:spLocks noChangeArrowheads="1"/>
          </p:cNvSpPr>
          <p:nvPr/>
        </p:nvSpPr>
        <p:spPr bwMode="auto">
          <a:xfrm>
            <a:off x="6527800" y="4343400"/>
            <a:ext cx="2616200" cy="6096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Additional F/U visit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4-6 months</a:t>
            </a:r>
          </a:p>
        </p:txBody>
      </p:sp>
      <p:sp>
        <p:nvSpPr>
          <p:cNvPr id="282639" name="Rectangle 15"/>
          <p:cNvSpPr>
            <a:spLocks noChangeArrowheads="1"/>
          </p:cNvSpPr>
          <p:nvPr/>
        </p:nvSpPr>
        <p:spPr bwMode="auto">
          <a:xfrm>
            <a:off x="7239000" y="2514600"/>
            <a:ext cx="1600200" cy="6096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Discontinue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from study</a:t>
            </a:r>
          </a:p>
        </p:txBody>
      </p:sp>
      <p:sp>
        <p:nvSpPr>
          <p:cNvPr id="282640" name="Text Box 16"/>
          <p:cNvSpPr txBox="1">
            <a:spLocks noChangeArrowheads="1"/>
          </p:cNvSpPr>
          <p:nvPr/>
        </p:nvSpPr>
        <p:spPr bwMode="auto">
          <a:xfrm>
            <a:off x="5715000" y="2438400"/>
            <a:ext cx="129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IOD = 0</a:t>
            </a:r>
          </a:p>
        </p:txBody>
      </p:sp>
      <p:sp>
        <p:nvSpPr>
          <p:cNvPr id="282641" name="Line 17"/>
          <p:cNvSpPr>
            <a:spLocks noChangeShapeType="1"/>
          </p:cNvSpPr>
          <p:nvPr/>
        </p:nvSpPr>
        <p:spPr bwMode="auto">
          <a:xfrm flipV="1">
            <a:off x="7848600" y="3200400"/>
            <a:ext cx="0" cy="1143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42" name="Text Box 18"/>
          <p:cNvSpPr txBox="1">
            <a:spLocks noChangeArrowheads="1"/>
          </p:cNvSpPr>
          <p:nvPr/>
        </p:nvSpPr>
        <p:spPr bwMode="auto">
          <a:xfrm>
            <a:off x="685800" y="2362200"/>
            <a:ext cx="4572000" cy="739775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Times New Roman" pitchFamily="18" charset="0"/>
              </a:rPr>
              <a:t>Spectacle Phase Baseline Visit</a:t>
            </a:r>
          </a:p>
          <a:p>
            <a:pPr algn="ctr"/>
            <a:r>
              <a:rPr lang="en-US" sz="2400" i="1">
                <a:solidFill>
                  <a:schemeClr val="bg2"/>
                </a:solidFill>
                <a:latin typeface="Times New Roman" pitchFamily="18" charset="0"/>
              </a:rPr>
              <a:t>Measure acuity</a:t>
            </a:r>
          </a:p>
        </p:txBody>
      </p:sp>
    </p:spTree>
  </p:cSld>
  <p:clrMapOvr>
    <a:masterClrMapping/>
  </p:clrMapOvr>
  <p:transition spd="med"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b="1" dirty="0"/>
              <a:t>Cohort = Previously Untreated </a:t>
            </a:r>
            <a:r>
              <a:rPr lang="en-US" sz="4000" b="1" dirty="0" err="1"/>
              <a:t>Anisometropic</a:t>
            </a:r>
            <a:r>
              <a:rPr lang="en-US" sz="4000" b="1" dirty="0"/>
              <a:t> Amblyopia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2590800"/>
            <a:ext cx="5486400" cy="31242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84 patients at 34 sites</a:t>
            </a:r>
          </a:p>
          <a:p>
            <a:r>
              <a:rPr lang="en-US" dirty="0">
                <a:solidFill>
                  <a:srgbClr val="FFFF00"/>
                </a:solidFill>
              </a:rPr>
              <a:t>VA:  20/40 to 20/250</a:t>
            </a:r>
          </a:p>
          <a:p>
            <a:r>
              <a:rPr lang="en-US" dirty="0">
                <a:solidFill>
                  <a:schemeClr val="bg1"/>
                </a:solidFill>
              </a:rPr>
              <a:t>Mean age 5.2 years (3-7)</a:t>
            </a:r>
          </a:p>
          <a:p>
            <a:r>
              <a:rPr lang="en-US" dirty="0">
                <a:solidFill>
                  <a:schemeClr val="bg1"/>
                </a:solidFill>
              </a:rPr>
              <a:t>Mean amblyopic eye acuity: 0.60 </a:t>
            </a:r>
            <a:r>
              <a:rPr lang="en-US" dirty="0" err="1">
                <a:solidFill>
                  <a:schemeClr val="bg1"/>
                </a:solidFill>
              </a:rPr>
              <a:t>logMAR</a:t>
            </a:r>
            <a:r>
              <a:rPr lang="en-US" dirty="0">
                <a:solidFill>
                  <a:schemeClr val="bg1"/>
                </a:solidFill>
              </a:rPr>
              <a:t> (20/80)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b="1" dirty="0" err="1"/>
              <a:t>Va</a:t>
            </a:r>
            <a:r>
              <a:rPr lang="en-US" b="1" dirty="0"/>
              <a:t> Improvement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09800"/>
            <a:ext cx="7162800" cy="42672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Mean 1.8 lines after 5 weeks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77% (62 / 81) of pts improved at least 2 lines</a:t>
            </a:r>
          </a:p>
          <a:p>
            <a:r>
              <a:rPr lang="en-US" dirty="0">
                <a:solidFill>
                  <a:schemeClr val="bg1"/>
                </a:solidFill>
              </a:rPr>
              <a:t>Amblyopia resolved – in 27% of pts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Only 11% did not improvement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Up to 30 weeks for maximum Va</a:t>
            </a:r>
            <a:endParaRPr lang="en-US" dirty="0"/>
          </a:p>
        </p:txBody>
      </p:sp>
    </p:spTree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b="1" dirty="0"/>
              <a:t>Best Acuity Achieved at Any Visit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43200"/>
            <a:ext cx="6248400" cy="32004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Overall:</a:t>
            </a:r>
            <a:r>
              <a:rPr lang="en-US" b="1" dirty="0"/>
              <a:t>  </a:t>
            </a:r>
            <a:r>
              <a:rPr lang="en-US" b="1" dirty="0">
                <a:solidFill>
                  <a:srgbClr val="FFFF00"/>
                </a:solidFill>
              </a:rPr>
              <a:t>gained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/>
                </a:solidFill>
              </a:rPr>
              <a:t>2.9 </a:t>
            </a:r>
            <a:r>
              <a:rPr lang="en-US" b="1" u="sng" dirty="0">
                <a:solidFill>
                  <a:schemeClr val="bg1"/>
                </a:solidFill>
              </a:rPr>
              <a:t>+</a:t>
            </a:r>
            <a:r>
              <a:rPr lang="en-US" b="1" dirty="0">
                <a:solidFill>
                  <a:schemeClr val="bg1"/>
                </a:solidFill>
              </a:rPr>
              <a:t> 1.8 </a:t>
            </a:r>
            <a:r>
              <a:rPr lang="en-US" b="1" dirty="0">
                <a:solidFill>
                  <a:srgbClr val="FFFF00"/>
                </a:solidFill>
              </a:rPr>
              <a:t>lines</a:t>
            </a:r>
          </a:p>
          <a:p>
            <a:pPr>
              <a:buFontTx/>
              <a:buNone/>
            </a:pPr>
            <a:endParaRPr lang="en-US" b="1" dirty="0"/>
          </a:p>
          <a:p>
            <a:r>
              <a:rPr lang="en-US" b="1" dirty="0">
                <a:solidFill>
                  <a:schemeClr val="bg1"/>
                </a:solidFill>
              </a:rPr>
              <a:t>Baseline Amblyopic Eye Acuity</a:t>
            </a:r>
          </a:p>
          <a:p>
            <a:pPr lvl="1">
              <a:buFontTx/>
              <a:buNone/>
            </a:pPr>
            <a:r>
              <a:rPr lang="en-US" sz="2400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/>
                </a:solidFill>
              </a:rPr>
              <a:t>20/40 – 20/100</a:t>
            </a:r>
            <a:r>
              <a:rPr lang="en-US" b="1" dirty="0"/>
              <a:t>	   </a:t>
            </a:r>
            <a:r>
              <a:rPr lang="en-US" b="1" dirty="0">
                <a:solidFill>
                  <a:srgbClr val="FFFF00"/>
                </a:solidFill>
              </a:rPr>
              <a:t>gained 2.9 lines</a:t>
            </a:r>
          </a:p>
          <a:p>
            <a:pPr lvl="1">
              <a:buFontTx/>
              <a:buNone/>
            </a:pPr>
            <a:r>
              <a:rPr lang="en-US" b="1" dirty="0"/>
              <a:t>	</a:t>
            </a:r>
            <a:r>
              <a:rPr lang="en-US" b="1" dirty="0">
                <a:solidFill>
                  <a:schemeClr val="bg1"/>
                </a:solidFill>
              </a:rPr>
              <a:t>20/125 – 20/250</a:t>
            </a:r>
            <a:r>
              <a:rPr lang="en-US" b="1" dirty="0"/>
              <a:t>	   </a:t>
            </a:r>
            <a:r>
              <a:rPr lang="en-US" b="1" dirty="0">
                <a:solidFill>
                  <a:srgbClr val="FFFF00"/>
                </a:solidFill>
              </a:rPr>
              <a:t>gained 2.8 lines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/>
              <a:t>What do I do now?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752600"/>
            <a:ext cx="6096000" cy="4953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Usually start spectacles alone until amblyopia resolution or improvement stalls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bg1"/>
                </a:solidFill>
              </a:rPr>
              <a:t>Reasons to start patching immediately…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Suspect poor follow-up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Break from school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Parent anxious to start</a:t>
            </a:r>
          </a:p>
          <a:p>
            <a:pPr lvl="1"/>
            <a:endParaRPr lang="en-US" b="1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F4BA-5E17-FC4B-93E2-402498D3B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36B17-3487-F549-A780-DD7DC50B7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4" y="1143000"/>
            <a:ext cx="7772399" cy="2895600"/>
          </a:xfrm>
        </p:spPr>
        <p:txBody>
          <a:bodyPr/>
          <a:lstStyle/>
          <a:p>
            <a:pPr algn="ctr"/>
            <a:r>
              <a:rPr lang="en-US" sz="3200" dirty="0"/>
              <a:t>The Author Has No Conflict of Interest to Report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Off Label use of Atropine 1% eye drops for amblyopia will be discussed</a:t>
            </a:r>
          </a:p>
        </p:txBody>
      </p:sp>
    </p:spTree>
    <p:extLst>
      <p:ext uri="{BB962C8B-B14F-4D97-AF65-F5344CB8AC3E}">
        <p14:creationId xmlns:p14="http://schemas.microsoft.com/office/powerpoint/2010/main" val="2487642465"/>
      </p:ext>
    </p:extLst>
  </p:cSld>
  <p:clrMapOvr>
    <a:masterClrMapping/>
  </p:clrMapOvr>
  <p:transition spd="med">
    <p:pull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sz="4000" b="1"/>
              <a:t>Advantages of Amblyopia Treatment with Spectacles Alone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2438400"/>
            <a:ext cx="5791200" cy="36576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Some children will not need patching / atropine</a:t>
            </a:r>
          </a:p>
          <a:p>
            <a:r>
              <a:rPr lang="en-US" dirty="0">
                <a:solidFill>
                  <a:schemeClr val="bg1"/>
                </a:solidFill>
              </a:rPr>
              <a:t>If patching needed: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Better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when started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Probably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better compliance</a:t>
            </a:r>
          </a:p>
          <a:p>
            <a:r>
              <a:rPr lang="en-US" dirty="0">
                <a:solidFill>
                  <a:schemeClr val="bg1"/>
                </a:solidFill>
              </a:rPr>
              <a:t>One new treatment at a time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en-US" sz="4000" b="1" dirty="0"/>
              <a:t>How well do glasses alone treat amblyopia?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5200" y="3429000"/>
            <a:ext cx="2057400" cy="6858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bg1"/>
                </a:solidFill>
              </a:rPr>
              <a:t>Very well!</a:t>
            </a:r>
          </a:p>
        </p:txBody>
      </p:sp>
    </p:spTree>
  </p:cSld>
  <p:clrMapOvr>
    <a:masterClrMapping/>
  </p:clrMapOvr>
  <p:transition spd="med"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/>
              <a:t>Amblyopia Questions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How well do glasses alone treat amblyopia?</a:t>
            </a:r>
          </a:p>
          <a:p>
            <a:pPr>
              <a:lnSpc>
                <a:spcPct val="90000"/>
              </a:lnSpc>
            </a:pPr>
            <a:r>
              <a:rPr lang="en-US" sz="3000" b="1" dirty="0"/>
              <a:t>How many hours per day should patching be done?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Does atropine work as well as patching?</a:t>
            </a:r>
          </a:p>
        </p:txBody>
      </p:sp>
    </p:spTree>
  </p:cSld>
  <p:clrMapOvr>
    <a:masterClrMapping/>
  </p:clrMapOvr>
  <p:transition spd="med"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ATS2</a:t>
            </a: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B32F-A90C-4041-8B92-17373DE60E1B}" type="slidenum">
              <a:rPr lang="en-US"/>
              <a:pPr/>
              <a:t>23</a:t>
            </a:fld>
            <a:endParaRPr lang="en-US"/>
          </a:p>
        </p:txBody>
      </p:sp>
      <p:sp>
        <p:nvSpPr>
          <p:cNvPr id="240642" name="Line 2"/>
          <p:cNvSpPr>
            <a:spLocks noChangeShapeType="1"/>
          </p:cNvSpPr>
          <p:nvPr/>
        </p:nvSpPr>
        <p:spPr bwMode="auto">
          <a:xfrm flipH="1">
            <a:off x="1641475" y="1925638"/>
            <a:ext cx="441325" cy="2667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3" name="Line 3"/>
          <p:cNvSpPr>
            <a:spLocks noChangeShapeType="1"/>
          </p:cNvSpPr>
          <p:nvPr/>
        </p:nvSpPr>
        <p:spPr bwMode="auto">
          <a:xfrm>
            <a:off x="2324100" y="1303338"/>
            <a:ext cx="0" cy="458787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4" name="Line 4"/>
          <p:cNvSpPr>
            <a:spLocks noChangeShapeType="1"/>
          </p:cNvSpPr>
          <p:nvPr/>
        </p:nvSpPr>
        <p:spPr bwMode="auto">
          <a:xfrm>
            <a:off x="6621463" y="1293813"/>
            <a:ext cx="0" cy="458787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5" name="Line 5"/>
          <p:cNvSpPr>
            <a:spLocks noChangeShapeType="1"/>
          </p:cNvSpPr>
          <p:nvPr/>
        </p:nvSpPr>
        <p:spPr bwMode="auto">
          <a:xfrm>
            <a:off x="4470400" y="4662488"/>
            <a:ext cx="0" cy="458787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40646" name="Line 6"/>
          <p:cNvSpPr>
            <a:spLocks noChangeShapeType="1"/>
          </p:cNvSpPr>
          <p:nvPr/>
        </p:nvSpPr>
        <p:spPr bwMode="auto">
          <a:xfrm>
            <a:off x="7015163" y="1924050"/>
            <a:ext cx="441325" cy="2667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7" name="Line 7"/>
          <p:cNvSpPr>
            <a:spLocks noChangeShapeType="1"/>
          </p:cNvSpPr>
          <p:nvPr/>
        </p:nvSpPr>
        <p:spPr bwMode="auto">
          <a:xfrm>
            <a:off x="2703513" y="1920875"/>
            <a:ext cx="441325" cy="2667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8" name="Line 8"/>
          <p:cNvSpPr>
            <a:spLocks noChangeShapeType="1"/>
          </p:cNvSpPr>
          <p:nvPr/>
        </p:nvSpPr>
        <p:spPr bwMode="auto">
          <a:xfrm flipH="1">
            <a:off x="5935663" y="1924050"/>
            <a:ext cx="441325" cy="2667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9" name="Line 9"/>
          <p:cNvSpPr>
            <a:spLocks noChangeShapeType="1"/>
          </p:cNvSpPr>
          <p:nvPr/>
        </p:nvSpPr>
        <p:spPr bwMode="auto">
          <a:xfrm flipH="1">
            <a:off x="4957763" y="2941638"/>
            <a:ext cx="827087" cy="519112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50" name="Line 10"/>
          <p:cNvSpPr>
            <a:spLocks noChangeShapeType="1"/>
          </p:cNvSpPr>
          <p:nvPr/>
        </p:nvSpPr>
        <p:spPr bwMode="auto">
          <a:xfrm>
            <a:off x="3128963" y="2913063"/>
            <a:ext cx="860425" cy="544512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51" name="Line 11"/>
          <p:cNvSpPr>
            <a:spLocks noChangeShapeType="1"/>
          </p:cNvSpPr>
          <p:nvPr/>
        </p:nvSpPr>
        <p:spPr bwMode="auto">
          <a:xfrm>
            <a:off x="874713" y="2990850"/>
            <a:ext cx="2020887" cy="460375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52" name="Line 12"/>
          <p:cNvSpPr>
            <a:spLocks noChangeShapeType="1"/>
          </p:cNvSpPr>
          <p:nvPr/>
        </p:nvSpPr>
        <p:spPr bwMode="auto">
          <a:xfrm flipH="1">
            <a:off x="5975350" y="3001963"/>
            <a:ext cx="2020888" cy="458787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sm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53" name="Rectangle 13"/>
          <p:cNvSpPr>
            <a:spLocks noChangeArrowheads="1"/>
          </p:cNvSpPr>
          <p:nvPr/>
        </p:nvSpPr>
        <p:spPr bwMode="auto">
          <a:xfrm>
            <a:off x="304800" y="828675"/>
            <a:ext cx="4343400" cy="6953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b="1" dirty="0">
                <a:solidFill>
                  <a:srgbClr val="000000"/>
                </a:solidFill>
                <a:latin typeface="Times New Roman" pitchFamily="18" charset="0"/>
              </a:rPr>
              <a:t>Severe Amblyopia Trial</a:t>
            </a:r>
            <a:endParaRPr lang="en-US" sz="23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20/100-20/400</a:t>
            </a:r>
          </a:p>
        </p:txBody>
      </p:sp>
      <p:sp>
        <p:nvSpPr>
          <p:cNvPr id="240654" name="Rectangle 14"/>
          <p:cNvSpPr>
            <a:spLocks noChangeArrowheads="1"/>
          </p:cNvSpPr>
          <p:nvPr/>
        </p:nvSpPr>
        <p:spPr bwMode="auto">
          <a:xfrm>
            <a:off x="4800600" y="831850"/>
            <a:ext cx="4114800" cy="6921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b="1" dirty="0">
                <a:solidFill>
                  <a:srgbClr val="000000"/>
                </a:solidFill>
                <a:latin typeface="Times New Roman" pitchFamily="18" charset="0"/>
              </a:rPr>
              <a:t>Moderate Amblyopia Trial </a:t>
            </a:r>
          </a:p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20/40-20/80</a:t>
            </a:r>
          </a:p>
        </p:txBody>
      </p:sp>
      <p:sp>
        <p:nvSpPr>
          <p:cNvPr id="240655" name="Rectangle 15"/>
          <p:cNvSpPr>
            <a:spLocks noChangeArrowheads="1"/>
          </p:cNvSpPr>
          <p:nvPr/>
        </p:nvSpPr>
        <p:spPr bwMode="auto">
          <a:xfrm>
            <a:off x="1663700" y="1747838"/>
            <a:ext cx="1301750" cy="30162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Randomize</a:t>
            </a:r>
          </a:p>
        </p:txBody>
      </p:sp>
      <p:sp>
        <p:nvSpPr>
          <p:cNvPr id="240656" name="Rectangle 16"/>
          <p:cNvSpPr>
            <a:spLocks noChangeArrowheads="1"/>
          </p:cNvSpPr>
          <p:nvPr/>
        </p:nvSpPr>
        <p:spPr bwMode="auto">
          <a:xfrm>
            <a:off x="5957888" y="1754188"/>
            <a:ext cx="1301750" cy="30162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Randomize</a:t>
            </a:r>
          </a:p>
        </p:txBody>
      </p:sp>
      <p:sp>
        <p:nvSpPr>
          <p:cNvPr id="240657" name="Rectangle 17"/>
          <p:cNvSpPr>
            <a:spLocks noChangeArrowheads="1"/>
          </p:cNvSpPr>
          <p:nvPr/>
        </p:nvSpPr>
        <p:spPr bwMode="auto">
          <a:xfrm>
            <a:off x="41275" y="2195513"/>
            <a:ext cx="2244725" cy="10810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latin typeface="Times New Roman" pitchFamily="18" charset="0"/>
              </a:rPr>
              <a:t>Full-time patching</a:t>
            </a:r>
          </a:p>
          <a:p>
            <a:pPr algn="ctr" defTabSz="893763"/>
            <a:r>
              <a:rPr lang="en-US" sz="2300" i="1" dirty="0">
                <a:latin typeface="Times New Roman" pitchFamily="18" charset="0"/>
              </a:rPr>
              <a:t>all or all but </a:t>
            </a:r>
          </a:p>
          <a:p>
            <a:pPr algn="ctr" defTabSz="893763"/>
            <a:r>
              <a:rPr lang="en-US" sz="2300" i="1" dirty="0">
                <a:latin typeface="Times New Roman" pitchFamily="18" charset="0"/>
              </a:rPr>
              <a:t>1 </a:t>
            </a:r>
            <a:r>
              <a:rPr lang="en-US" sz="2300" i="1" dirty="0" err="1">
                <a:latin typeface="Times New Roman" pitchFamily="18" charset="0"/>
              </a:rPr>
              <a:t>hr</a:t>
            </a:r>
            <a:r>
              <a:rPr lang="en-US" sz="2300" i="1" dirty="0">
                <a:latin typeface="Times New Roman" pitchFamily="18" charset="0"/>
              </a:rPr>
              <a:t> per day</a:t>
            </a:r>
            <a:endParaRPr lang="en-US" sz="2300" dirty="0">
              <a:latin typeface="Times New Roman" pitchFamily="18" charset="0"/>
            </a:endParaRPr>
          </a:p>
        </p:txBody>
      </p:sp>
      <p:sp>
        <p:nvSpPr>
          <p:cNvPr id="240658" name="Rectangle 18"/>
          <p:cNvSpPr>
            <a:spLocks noChangeArrowheads="1"/>
          </p:cNvSpPr>
          <p:nvPr/>
        </p:nvSpPr>
        <p:spPr bwMode="auto">
          <a:xfrm>
            <a:off x="2466975" y="2190750"/>
            <a:ext cx="2028825" cy="110172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Part-time</a:t>
            </a:r>
          </a:p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patching</a:t>
            </a:r>
          </a:p>
          <a:p>
            <a:pPr algn="ctr" defTabSz="893763"/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6 </a:t>
            </a:r>
            <a:r>
              <a:rPr lang="en-US" sz="2300" i="1" dirty="0" err="1">
                <a:solidFill>
                  <a:srgbClr val="000000"/>
                </a:solidFill>
                <a:latin typeface="Times New Roman" pitchFamily="18" charset="0"/>
              </a:rPr>
              <a:t>hrs</a:t>
            </a:r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 per day</a:t>
            </a:r>
            <a:endParaRPr lang="en-US" sz="23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0659" name="Rectangle 19"/>
          <p:cNvSpPr>
            <a:spLocks noChangeArrowheads="1"/>
          </p:cNvSpPr>
          <p:nvPr/>
        </p:nvSpPr>
        <p:spPr bwMode="auto">
          <a:xfrm>
            <a:off x="4676775" y="2195513"/>
            <a:ext cx="2028825" cy="11017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Part-time</a:t>
            </a:r>
          </a:p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patching</a:t>
            </a:r>
          </a:p>
          <a:p>
            <a:pPr algn="ctr" defTabSz="893763"/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6 </a:t>
            </a:r>
            <a:r>
              <a:rPr lang="en-US" sz="2300" i="1" dirty="0" err="1">
                <a:solidFill>
                  <a:srgbClr val="000000"/>
                </a:solidFill>
                <a:latin typeface="Times New Roman" pitchFamily="18" charset="0"/>
              </a:rPr>
              <a:t>hrs</a:t>
            </a:r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 per day</a:t>
            </a:r>
            <a:endParaRPr lang="en-US" sz="23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0660" name="Rectangle 20"/>
          <p:cNvSpPr>
            <a:spLocks noChangeArrowheads="1"/>
          </p:cNvSpPr>
          <p:nvPr/>
        </p:nvSpPr>
        <p:spPr bwMode="auto">
          <a:xfrm>
            <a:off x="6810375" y="2185988"/>
            <a:ext cx="2028825" cy="11017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Minimal-time</a:t>
            </a:r>
          </a:p>
          <a:p>
            <a:pPr algn="ctr" defTabSz="893763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patching</a:t>
            </a:r>
          </a:p>
          <a:p>
            <a:pPr algn="ctr" defTabSz="893763"/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2 </a:t>
            </a:r>
            <a:r>
              <a:rPr lang="en-US" sz="2300" i="1" dirty="0" err="1">
                <a:solidFill>
                  <a:srgbClr val="000000"/>
                </a:solidFill>
                <a:latin typeface="Times New Roman" pitchFamily="18" charset="0"/>
              </a:rPr>
              <a:t>hrs</a:t>
            </a:r>
            <a:r>
              <a:rPr lang="en-US" sz="2300" i="1" dirty="0">
                <a:solidFill>
                  <a:srgbClr val="000000"/>
                </a:solidFill>
                <a:latin typeface="Times New Roman" pitchFamily="18" charset="0"/>
              </a:rPr>
              <a:t> per day</a:t>
            </a:r>
            <a:endParaRPr lang="en-US" sz="23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0661" name="Rectangle 21"/>
          <p:cNvSpPr>
            <a:spLocks noChangeArrowheads="1"/>
          </p:cNvSpPr>
          <p:nvPr/>
        </p:nvSpPr>
        <p:spPr bwMode="auto">
          <a:xfrm>
            <a:off x="2166938" y="3505200"/>
            <a:ext cx="4497387" cy="1436688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b="1" dirty="0">
                <a:solidFill>
                  <a:srgbClr val="FFFF00"/>
                </a:solidFill>
                <a:latin typeface="Times New Roman" pitchFamily="18" charset="0"/>
              </a:rPr>
              <a:t>Visit A:  </a:t>
            </a:r>
            <a:r>
              <a:rPr lang="en-US" sz="2300" dirty="0">
                <a:solidFill>
                  <a:srgbClr val="FFFF00"/>
                </a:solidFill>
                <a:latin typeface="Times New Roman" pitchFamily="18" charset="0"/>
              </a:rPr>
              <a:t>5 ± 1 week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Visual acuity testing both eyes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Ocular alignment assessment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Amblyopia Treatment Index</a:t>
            </a:r>
          </a:p>
        </p:txBody>
      </p:sp>
      <p:sp>
        <p:nvSpPr>
          <p:cNvPr id="240662" name="Rectangle 22"/>
          <p:cNvSpPr>
            <a:spLocks noChangeArrowheads="1"/>
          </p:cNvSpPr>
          <p:nvPr/>
        </p:nvSpPr>
        <p:spPr bwMode="auto">
          <a:xfrm>
            <a:off x="1905000" y="5181600"/>
            <a:ext cx="5029200" cy="137160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383" tIns="44691" rIns="89383" bIns="44691" anchor="ctr"/>
          <a:lstStyle/>
          <a:p>
            <a:pPr algn="ctr" defTabSz="893763"/>
            <a:r>
              <a:rPr lang="en-US" sz="2300" b="1" dirty="0">
                <a:solidFill>
                  <a:srgbClr val="FFFF00"/>
                </a:solidFill>
                <a:latin typeface="Times New Roman" pitchFamily="18" charset="0"/>
              </a:rPr>
              <a:t>Visit B: </a:t>
            </a:r>
            <a:r>
              <a:rPr lang="en-US" sz="2300" dirty="0">
                <a:solidFill>
                  <a:srgbClr val="FFFF00"/>
                </a:solidFill>
                <a:latin typeface="Times New Roman" pitchFamily="18" charset="0"/>
              </a:rPr>
              <a:t>17 ± 1 week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Visual acuity testing (masked) both eyes</a:t>
            </a:r>
          </a:p>
          <a:p>
            <a:pPr algn="ctr" defTabSz="893763"/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Ocular alignment assessment</a:t>
            </a:r>
          </a:p>
          <a:p>
            <a:pPr algn="ctr" defTabSz="893763"/>
            <a:r>
              <a:rPr lang="en-US" sz="2300" dirty="0" err="1">
                <a:solidFill>
                  <a:schemeClr val="bg1"/>
                </a:solidFill>
                <a:latin typeface="Times New Roman" pitchFamily="18" charset="0"/>
              </a:rPr>
              <a:t>Stereoacuity</a:t>
            </a:r>
            <a:r>
              <a:rPr lang="en-US" sz="2300" dirty="0">
                <a:solidFill>
                  <a:schemeClr val="bg1"/>
                </a:solidFill>
                <a:latin typeface="Times New Roman" pitchFamily="18" charset="0"/>
              </a:rPr>
              <a:t> Testing</a:t>
            </a: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76200"/>
            <a:ext cx="2545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latin typeface="+mj-lt"/>
              </a:rPr>
              <a:t>ATS2 A &amp; B</a:t>
            </a:r>
          </a:p>
        </p:txBody>
      </p:sp>
    </p:spTree>
  </p:cSld>
  <p:clrMapOvr>
    <a:masterClrMapping/>
  </p:clrMapOvr>
  <p:transition spd="med"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ATS2B</a:t>
            </a:r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Times New Roman" pitchFamily="18" charset="0"/>
              </a:rPr>
              <a:t>Moderately Amblyopic Eyes at 4 Months</a:t>
            </a:r>
          </a:p>
        </p:txBody>
      </p:sp>
      <p:graphicFrame>
        <p:nvGraphicFramePr>
          <p:cNvPr id="24166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264532"/>
              </p:ext>
            </p:extLst>
          </p:nvPr>
        </p:nvGraphicFramePr>
        <p:xfrm>
          <a:off x="304800" y="1676400"/>
          <a:ext cx="8534400" cy="4636707"/>
        </p:xfrm>
        <a:graphic>
          <a:graphicData uri="http://schemas.openxmlformats.org/drawingml/2006/table">
            <a:tbl>
              <a:tblPr/>
              <a:tblGrid>
                <a:gridCol w="5237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4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Prescribed2 Hours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Patching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N=92</a:t>
                      </a:r>
                    </a:p>
                  </a:txBody>
                  <a:tcPr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Prescribed 6 Hours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Patching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N=89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Mean improvement from baseline</a:t>
                      </a:r>
                    </a:p>
                  </a:txBody>
                  <a:tcPr marT="0" marB="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2.4 lines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2.4 lines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Mean acuity at 4 months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Snellen</a:t>
                      </a: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approximation)</a:t>
                      </a:r>
                    </a:p>
                  </a:txBody>
                  <a:tcPr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20/32</a:t>
                      </a:r>
                      <a:r>
                        <a:rPr kumimoji="0" lang="en-US" sz="2600" b="1" i="0" u="none" strike="noStrike" cap="none" normalizeH="0" baseline="7500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  <a:endParaRPr kumimoji="0" lang="en-US" sz="2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20/32</a:t>
                      </a:r>
                      <a:r>
                        <a:rPr kumimoji="0" lang="en-US" sz="2600" b="1" i="0" u="none" strike="noStrike" cap="none" normalizeH="0" baseline="7500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5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&gt;</a:t>
                      </a: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20/32 or </a:t>
                      </a:r>
                      <a:r>
                        <a:rPr kumimoji="0" lang="en-US" sz="26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&gt;</a:t>
                      </a: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 line improvement from baseline</a:t>
                      </a:r>
                      <a:endParaRPr kumimoji="0" lang="en-US" sz="2600" b="1" i="0" u="sng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62%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62%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ATS2A</a:t>
            </a: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6E866-02B5-47A8-BF5C-EC8A7CBD6546}" type="slidenum">
              <a:rPr lang="en-US"/>
              <a:pPr/>
              <a:t>25</a:t>
            </a:fld>
            <a:endParaRPr lang="en-US"/>
          </a:p>
        </p:txBody>
      </p:sp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0" y="304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dirty="0">
                <a:solidFill>
                  <a:srgbClr val="FBFF0E"/>
                </a:solidFill>
                <a:latin typeface="Times New Roman" pitchFamily="18" charset="0"/>
              </a:rPr>
              <a:t>Severely Amblyopic Eyes at 4 Months</a:t>
            </a:r>
          </a:p>
        </p:txBody>
      </p:sp>
      <p:graphicFrame>
        <p:nvGraphicFramePr>
          <p:cNvPr id="24371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014614"/>
              </p:ext>
            </p:extLst>
          </p:nvPr>
        </p:nvGraphicFramePr>
        <p:xfrm>
          <a:off x="381000" y="1905000"/>
          <a:ext cx="8458200" cy="3511169"/>
        </p:xfrm>
        <a:graphic>
          <a:graphicData uri="http://schemas.openxmlformats.org/drawingml/2006/table">
            <a:tbl>
              <a:tblPr/>
              <a:tblGrid>
                <a:gridCol w="5192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4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Prescribed6 Hours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Patching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N=73</a:t>
                      </a:r>
                    </a:p>
                  </a:txBody>
                  <a:tcPr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Prescribed Full-time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Patching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N=84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Mean improvement from baseline</a:t>
                      </a:r>
                    </a:p>
                  </a:txBody>
                  <a:tcPr marT="0" marB="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4.8 lines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4.7 lines</a:t>
                      </a:r>
                    </a:p>
                  </a:txBody>
                  <a:tcPr marT="0" marB="0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Mean acuity at 4 months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(Snellen approximation)</a:t>
                      </a:r>
                    </a:p>
                  </a:txBody>
                  <a:tcPr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20/50</a:t>
                      </a:r>
                      <a:endParaRPr kumimoji="0" lang="en-US" sz="2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20/50</a:t>
                      </a:r>
                      <a:r>
                        <a:rPr kumimoji="0" lang="en-US" sz="2600" b="1" i="0" u="none" strike="noStrike" cap="none" normalizeH="0" baseline="7500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 b="1"/>
              <a:t>How many hours per day should patching be done?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819400"/>
            <a:ext cx="7848600" cy="137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Reasonable to initiate patching with 2 hours/day in most patients!</a:t>
            </a:r>
          </a:p>
        </p:txBody>
      </p:sp>
    </p:spTree>
  </p:cSld>
  <p:clrMapOvr>
    <a:masterClrMapping/>
  </p:clrMapOvr>
  <p:transition spd="med"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/>
              <a:t>Amblyopia Questions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How well do glasses alone treat amblyopia?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How many hours per day should patching be done?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FFFF00"/>
                </a:solidFill>
              </a:rPr>
              <a:t>Does atropine work as well as patching?</a:t>
            </a:r>
          </a:p>
        </p:txBody>
      </p:sp>
    </p:spTree>
  </p:cSld>
  <p:clrMapOvr>
    <a:masterClrMapping/>
  </p:clrMapOvr>
  <p:transition spd="med"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/>
              <a:t>Amblyopia Treatment Study: ATS 1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76400"/>
            <a:ext cx="7269163" cy="2078038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RCT of patching vs. atropine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419 children </a:t>
            </a:r>
            <a:r>
              <a:rPr lang="en-US" sz="2800" b="1" dirty="0">
                <a:solidFill>
                  <a:srgbClr val="FFFF00"/>
                </a:solidFill>
              </a:rPr>
              <a:t>age 3 to &lt; 7 </a:t>
            </a:r>
            <a:r>
              <a:rPr lang="en-US" sz="2800" b="1" dirty="0">
                <a:solidFill>
                  <a:schemeClr val="bg1"/>
                </a:solidFill>
              </a:rPr>
              <a:t>at 47 sites</a:t>
            </a:r>
          </a:p>
          <a:p>
            <a:r>
              <a:rPr lang="en-US" sz="2800" b="1" dirty="0"/>
              <a:t>Moderate amblyopia =VA </a:t>
            </a:r>
            <a:r>
              <a:rPr lang="en-US" sz="2800" b="1" dirty="0">
                <a:solidFill>
                  <a:srgbClr val="FFFF00"/>
                </a:solidFill>
              </a:rPr>
              <a:t>20/40 to 20/100</a:t>
            </a:r>
          </a:p>
          <a:p>
            <a:endParaRPr lang="en-US" sz="2800" b="1" dirty="0"/>
          </a:p>
        </p:txBody>
      </p:sp>
      <p:pic>
        <p:nvPicPr>
          <p:cNvPr id="254981" name="Picture 5" descr="Wallace03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4114800"/>
            <a:ext cx="3352800" cy="2279650"/>
          </a:xfrm>
          <a:noFill/>
          <a:ln/>
        </p:spPr>
      </p:pic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5719" cy="4571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8" descr="Untitled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202882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ATS1  Results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320040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Lines of improvement </a:t>
            </a:r>
            <a:r>
              <a:rPr lang="en-US" b="1" dirty="0">
                <a:solidFill>
                  <a:schemeClr val="bg1"/>
                </a:solidFill>
              </a:rPr>
              <a:t>at 6 months =</a:t>
            </a:r>
            <a:r>
              <a:rPr lang="en-US" b="1" dirty="0"/>
              <a:t> </a:t>
            </a:r>
            <a:r>
              <a:rPr lang="en-US" b="1" dirty="0">
                <a:solidFill>
                  <a:srgbClr val="FFFF00"/>
                </a:solidFill>
              </a:rPr>
              <a:t>Equal</a:t>
            </a:r>
            <a:r>
              <a:rPr lang="en-US" b="1" dirty="0"/>
              <a:t>:</a:t>
            </a:r>
          </a:p>
          <a:p>
            <a:pPr lvl="1"/>
            <a:r>
              <a:rPr lang="en-US" sz="3200" b="1" dirty="0">
                <a:solidFill>
                  <a:srgbClr val="FFFF00"/>
                </a:solidFill>
              </a:rPr>
              <a:t>Patching	</a:t>
            </a:r>
            <a:r>
              <a:rPr lang="en-US" sz="3200" b="1" dirty="0">
                <a:solidFill>
                  <a:schemeClr val="bg1"/>
                </a:solidFill>
              </a:rPr>
              <a:t>3.16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/>
              <a:t>(2.95-3.37)</a:t>
            </a:r>
          </a:p>
          <a:p>
            <a:pPr lvl="1"/>
            <a:r>
              <a:rPr lang="en-US" sz="3200" b="1" dirty="0">
                <a:solidFill>
                  <a:srgbClr val="FFFF00"/>
                </a:solidFill>
              </a:rPr>
              <a:t>Atropine	</a:t>
            </a:r>
            <a:r>
              <a:rPr lang="en-US" sz="3200" b="1" dirty="0">
                <a:solidFill>
                  <a:schemeClr val="bg1"/>
                </a:solidFill>
              </a:rPr>
              <a:t>2.84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/>
              <a:t>(2.61-3.07)</a:t>
            </a:r>
          </a:p>
          <a:p>
            <a:r>
              <a:rPr lang="en-US" b="1" dirty="0">
                <a:solidFill>
                  <a:schemeClr val="bg1"/>
                </a:solidFill>
              </a:rPr>
              <a:t>Improvement initially </a:t>
            </a:r>
            <a:r>
              <a:rPr lang="en-US" b="1" dirty="0">
                <a:solidFill>
                  <a:srgbClr val="FFFF00"/>
                </a:solidFill>
              </a:rPr>
              <a:t>faster with patching</a:t>
            </a:r>
          </a:p>
          <a:p>
            <a:r>
              <a:rPr lang="en-US" b="1" dirty="0">
                <a:solidFill>
                  <a:schemeClr val="bg1"/>
                </a:solidFill>
              </a:rPr>
              <a:t>Atropine better tolerated </a:t>
            </a:r>
            <a:r>
              <a:rPr lang="en-US" b="1" dirty="0"/>
              <a:t>by many families</a:t>
            </a:r>
          </a:p>
        </p:txBody>
      </p:sp>
      <p:pic>
        <p:nvPicPr>
          <p:cNvPr id="256004" name="Picture 4" descr="Misc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357688"/>
            <a:ext cx="36576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>
                <a:effectLst/>
              </a:rPr>
              <a:t>Amblyopia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991600" cy="3962400"/>
          </a:xfrm>
        </p:spPr>
        <p:txBody>
          <a:bodyPr/>
          <a:lstStyle/>
          <a:p>
            <a:r>
              <a:rPr lang="en-US" sz="2800" b="1" dirty="0">
                <a:solidFill>
                  <a:srgbClr val="FFFF00"/>
                </a:solidFill>
                <a:effectLst/>
              </a:rPr>
              <a:t>Decreased vision in one or both eyes</a:t>
            </a:r>
          </a:p>
          <a:p>
            <a:r>
              <a:rPr lang="en-US" sz="2800" b="1" dirty="0">
                <a:effectLst/>
              </a:rPr>
              <a:t>Resulting from </a:t>
            </a:r>
            <a:r>
              <a:rPr lang="en-US" sz="2800" b="1" dirty="0">
                <a:solidFill>
                  <a:srgbClr val="FFFF00"/>
                </a:solidFill>
                <a:effectLst/>
              </a:rPr>
              <a:t>abnormal visual input </a:t>
            </a:r>
            <a:r>
              <a:rPr lang="en-US" sz="2800" b="1" dirty="0">
                <a:effectLst/>
              </a:rPr>
              <a:t>to the eye(s)</a:t>
            </a:r>
          </a:p>
          <a:p>
            <a:r>
              <a:rPr lang="en-US" sz="2800" b="1" dirty="0">
                <a:effectLst/>
              </a:rPr>
              <a:t>Etiology</a:t>
            </a:r>
          </a:p>
          <a:p>
            <a:pPr lvl="1"/>
            <a:r>
              <a:rPr lang="en-US" b="1" dirty="0">
                <a:solidFill>
                  <a:srgbClr val="FFFF00"/>
                </a:solidFill>
                <a:effectLst/>
              </a:rPr>
              <a:t>Deprivation</a:t>
            </a:r>
            <a:r>
              <a:rPr lang="en-US" b="1" dirty="0">
                <a:effectLst/>
              </a:rPr>
              <a:t> (occlusion)</a:t>
            </a:r>
          </a:p>
          <a:p>
            <a:pPr lvl="1"/>
            <a:r>
              <a:rPr lang="en-US" b="1" dirty="0">
                <a:effectLst/>
              </a:rPr>
              <a:t>Refractive differences (</a:t>
            </a:r>
            <a:r>
              <a:rPr lang="en-US" b="1" dirty="0">
                <a:solidFill>
                  <a:srgbClr val="FFFF00"/>
                </a:solidFill>
                <a:effectLst/>
              </a:rPr>
              <a:t>anisometropia</a:t>
            </a:r>
            <a:r>
              <a:rPr lang="en-US" b="1" dirty="0">
                <a:effectLst/>
              </a:rPr>
              <a:t>)</a:t>
            </a:r>
          </a:p>
          <a:p>
            <a:pPr lvl="1"/>
            <a:r>
              <a:rPr lang="en-US" b="1" dirty="0">
                <a:solidFill>
                  <a:srgbClr val="FFFF00"/>
                </a:solidFill>
                <a:effectLst/>
              </a:rPr>
              <a:t>Strabismus</a:t>
            </a:r>
          </a:p>
        </p:txBody>
      </p:sp>
    </p:spTree>
  </p:cSld>
  <p:clrMapOvr>
    <a:masterClrMapping/>
  </p:clrMapOvr>
  <p:transition spd="med"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r>
              <a:rPr lang="en-US" sz="4000" b="1"/>
              <a:t>Does atropine work as well as patching?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971800"/>
            <a:ext cx="7467600" cy="6858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bg1"/>
                </a:solidFill>
              </a:rPr>
              <a:t>Yes, although patching often works faster</a:t>
            </a:r>
          </a:p>
        </p:txBody>
      </p:sp>
    </p:spTree>
  </p:cSld>
  <p:clrMapOvr>
    <a:masterClrMapping/>
  </p:clrMapOvr>
  <p:transition spd="med"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Evidence-Based, Step-Wise Management Strategy for Amblyopia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543002"/>
              </p:ext>
            </p:extLst>
          </p:nvPr>
        </p:nvGraphicFramePr>
        <p:xfrm>
          <a:off x="495300" y="1600200"/>
          <a:ext cx="80391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0EDBE-6566-481B-A233-68F7D1B82F6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6019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Arial" pitchFamily="34" charset="0"/>
                <a:cs typeface="Arial" pitchFamily="34" charset="0"/>
              </a:rPr>
              <a:t>*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Alternative approaches include changing treatment modality to atropine, Dichoptic treatment or Bangerter filters have yet to be studied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552C0-7767-F96D-8BC3-8DE145DC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Dichoptic Binocular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56056-E0B0-05F6-8F65-EC0ED2F2A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400" dirty="0"/>
              <a:t>Binocular Rx showing a different image to each eye at the same time</a:t>
            </a:r>
            <a:r>
              <a:rPr lang="en-US" dirty="0"/>
              <a:t>.</a:t>
            </a:r>
          </a:p>
          <a:p>
            <a:pPr lvl="1"/>
            <a:r>
              <a:rPr lang="en-US" sz="2000" dirty="0"/>
              <a:t>High contrast image to amblyopic eye and lower contrast to fellow eye</a:t>
            </a:r>
          </a:p>
          <a:p>
            <a:pPr lvl="1"/>
            <a:r>
              <a:rPr lang="en-US" sz="2000" dirty="0"/>
              <a:t>Signals adjusted to encourage use of both eyes at the same time </a:t>
            </a:r>
          </a:p>
          <a:p>
            <a:pPr lvl="2"/>
            <a:r>
              <a:rPr lang="en-US" sz="1600" dirty="0"/>
              <a:t>Encourage use of both eyes at the same time by reducing cortical suppression and increasing binocular visio</a:t>
            </a:r>
            <a:r>
              <a:rPr lang="en-US" dirty="0"/>
              <a:t>n</a:t>
            </a:r>
          </a:p>
          <a:p>
            <a:r>
              <a:rPr lang="en-US" sz="2400" dirty="0"/>
              <a:t>Delivery methods use tablet, computer or VR-headset to deliver the images simultaneously </a:t>
            </a:r>
            <a:r>
              <a:rPr lang="en-US" sz="2400"/>
              <a:t>to each eye</a:t>
            </a:r>
            <a:endParaRPr lang="en-US" sz="2400" dirty="0"/>
          </a:p>
          <a:p>
            <a:pPr lvl="1"/>
            <a:r>
              <a:rPr lang="en-US" sz="2000" dirty="0" err="1">
                <a:solidFill>
                  <a:schemeClr val="accent3"/>
                </a:solidFill>
              </a:rPr>
              <a:t>Luminopia</a:t>
            </a:r>
            <a:r>
              <a:rPr lang="en-US" sz="2000" dirty="0">
                <a:solidFill>
                  <a:schemeClr val="accent3"/>
                </a:solidFill>
              </a:rPr>
              <a:t> One and </a:t>
            </a:r>
            <a:r>
              <a:rPr lang="en-US" sz="2000" dirty="0" err="1">
                <a:solidFill>
                  <a:schemeClr val="accent3"/>
                </a:solidFill>
              </a:rPr>
              <a:t>CureSight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are FDA approved.</a:t>
            </a:r>
          </a:p>
          <a:p>
            <a:pPr lvl="1"/>
            <a:r>
              <a:rPr lang="en-US" sz="2000" dirty="0"/>
              <a:t>PEDIG studies are underway for efficacy and safety.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819588"/>
      </p:ext>
    </p:extLst>
  </p:cSld>
  <p:clrMapOvr>
    <a:masterClrMapping/>
  </p:clrMapOvr>
  <p:transition spd="med"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/>
              <a:t>Take Home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800600"/>
          </a:xfrm>
        </p:spPr>
        <p:txBody>
          <a:bodyPr/>
          <a:lstStyle/>
          <a:p>
            <a:r>
              <a:rPr lang="en-US" dirty="0"/>
              <a:t>Spectacles alone are a powerful treatment for refractive amblyopia</a:t>
            </a:r>
          </a:p>
          <a:p>
            <a:r>
              <a:rPr lang="en-US" dirty="0"/>
              <a:t>Sometimes patching is not necessary; when it is, </a:t>
            </a:r>
          </a:p>
          <a:p>
            <a:pPr marL="0" indent="0">
              <a:buNone/>
            </a:pPr>
            <a:r>
              <a:rPr lang="en-US" dirty="0"/>
              <a:t>	2-4 </a:t>
            </a:r>
            <a:r>
              <a:rPr lang="en-US" dirty="0" err="1"/>
              <a:t>hr</a:t>
            </a:r>
            <a:r>
              <a:rPr lang="en-US" dirty="0"/>
              <a:t>/day often adequate, full-time is not necessary</a:t>
            </a:r>
          </a:p>
          <a:p>
            <a:r>
              <a:rPr lang="en-US" dirty="0"/>
              <a:t>For certain patients and families, Atropine often works as well as patching and may be better tolerated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elloggN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480" y="1049622"/>
            <a:ext cx="7051040" cy="47587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286000" y="1295400"/>
            <a:ext cx="434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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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dirty="0">
                <a:solidFill>
                  <a:srgbClr val="F9DB53"/>
                </a:solidFill>
                <a:latin typeface="Arial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09441238"/>
      </p:ext>
    </p:extLst>
  </p:cSld>
  <p:clrMapOvr>
    <a:masterClrMapping/>
  </p:clrMapOvr>
  <p:transition spd="med"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758557"/>
      </p:ext>
    </p:extLst>
  </p:cSld>
  <p:clrMapOvr>
    <a:masterClrMapping/>
  </p:clrMapOvr>
  <p:transition spd="med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/>
              <a:t>Treatment of Amblyopia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391400" cy="46482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Remove obstruction </a:t>
            </a:r>
            <a:r>
              <a:rPr lang="en-US" dirty="0"/>
              <a:t>in visual axis</a:t>
            </a:r>
          </a:p>
          <a:p>
            <a:r>
              <a:rPr lang="en-US" dirty="0">
                <a:solidFill>
                  <a:srgbClr val="FFFF00"/>
                </a:solidFill>
              </a:rPr>
              <a:t>Glasses/ CL </a:t>
            </a:r>
            <a:r>
              <a:rPr lang="en-US" dirty="0"/>
              <a:t>if refractive abnormality</a:t>
            </a:r>
          </a:p>
          <a:p>
            <a:r>
              <a:rPr lang="en-US" dirty="0">
                <a:solidFill>
                  <a:srgbClr val="FFFF00"/>
                </a:solidFill>
              </a:rPr>
              <a:t>Patching (occlusion)</a:t>
            </a:r>
            <a:r>
              <a:rPr lang="en-US" dirty="0"/>
              <a:t> of sound eye</a:t>
            </a:r>
          </a:p>
          <a:p>
            <a:r>
              <a:rPr lang="en-US" dirty="0">
                <a:solidFill>
                  <a:srgbClr val="FFFF00"/>
                </a:solidFill>
              </a:rPr>
              <a:t>Penalization</a:t>
            </a:r>
            <a:r>
              <a:rPr lang="en-US" dirty="0"/>
              <a:t> of sound eye</a:t>
            </a:r>
          </a:p>
          <a:p>
            <a:pPr lvl="1"/>
            <a:r>
              <a:rPr lang="en-US" dirty="0"/>
              <a:t>Pharmacological</a:t>
            </a:r>
          </a:p>
          <a:p>
            <a:pPr lvl="1"/>
            <a:r>
              <a:rPr lang="en-US" dirty="0"/>
              <a:t>Optical</a:t>
            </a:r>
          </a:p>
          <a:p>
            <a:r>
              <a:rPr lang="en-US" dirty="0">
                <a:solidFill>
                  <a:srgbClr val="FFFF00"/>
                </a:solidFill>
              </a:rPr>
              <a:t>Dichoptic binocular treatment</a:t>
            </a:r>
          </a:p>
          <a:p>
            <a:pPr lvl="1"/>
            <a:r>
              <a:rPr lang="en-US" dirty="0"/>
              <a:t>New kid on the block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162800" cy="16002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Occlusion = Gold Standard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96200" cy="3657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>
                <a:cs typeface="Arial" charset="0"/>
              </a:rPr>
              <a:t>Successful for 250 years</a:t>
            </a:r>
          </a:p>
          <a:p>
            <a:pPr marL="0" indent="0" eaLnBrk="1" hangingPunct="1">
              <a:buNone/>
            </a:pPr>
            <a:endParaRPr lang="en-US" dirty="0">
              <a:cs typeface="Arial" charset="0"/>
            </a:endParaRPr>
          </a:p>
          <a:p>
            <a:pPr eaLnBrk="1" hangingPunct="1"/>
            <a:r>
              <a:rPr lang="en-US" dirty="0">
                <a:solidFill>
                  <a:schemeClr val="bg1"/>
                </a:solidFill>
                <a:cs typeface="Arial" charset="0"/>
              </a:rPr>
              <a:t>Is it always best?</a:t>
            </a:r>
          </a:p>
          <a:p>
            <a:pPr eaLnBrk="1" hangingPunct="1"/>
            <a:r>
              <a:rPr lang="en-US" dirty="0">
                <a:solidFill>
                  <a:schemeClr val="bg1"/>
                </a:solidFill>
                <a:cs typeface="Arial" charset="0"/>
              </a:rPr>
              <a:t>How much is required and for how long?</a:t>
            </a:r>
          </a:p>
          <a:p>
            <a:pPr eaLnBrk="1" hangingPunct="1"/>
            <a:endParaRPr lang="en-US" dirty="0">
              <a:cs typeface="Arial" charset="0"/>
            </a:endParaRPr>
          </a:p>
          <a:p>
            <a:pPr marL="0" indent="0" eaLnBrk="1" hangingPunct="1">
              <a:buNone/>
            </a:pPr>
            <a:r>
              <a:rPr lang="en-US" dirty="0">
                <a:cs typeface="Arial" charset="0"/>
              </a:rPr>
              <a:t>Do we know?</a:t>
            </a:r>
          </a:p>
        </p:txBody>
      </p:sp>
    </p:spTree>
  </p:cSld>
  <p:clrMapOvr>
    <a:masterClrMapping/>
  </p:clrMapOvr>
  <p:transition spd="med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1845"/>
            <a:ext cx="6870700" cy="16002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Occlusion therapy:  Problems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848600" cy="495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Poor compliance (49-87%)</a:t>
            </a:r>
          </a:p>
          <a:p>
            <a:pPr lvl="1" eaLnBrk="1" hangingPunct="1"/>
            <a:r>
              <a:rPr lang="en-US" dirty="0">
                <a:solidFill>
                  <a:srgbClr val="FFFF00"/>
                </a:solidFill>
                <a:ea typeface="Arial" charset="0"/>
                <a:cs typeface="Arial" charset="0"/>
              </a:rPr>
              <a:t>Patient resistance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Blurry vision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Skin irritation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Social problems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Psychological reasons</a:t>
            </a:r>
          </a:p>
          <a:p>
            <a:pPr lvl="1" eaLnBrk="1" hangingPunct="1"/>
            <a:r>
              <a:rPr lang="en-US" dirty="0">
                <a:solidFill>
                  <a:srgbClr val="FFFF00"/>
                </a:solidFill>
                <a:ea typeface="Arial" charset="0"/>
                <a:cs typeface="Arial" charset="0"/>
              </a:rPr>
              <a:t>Family resistance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Logistics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Constant monitoring</a:t>
            </a:r>
          </a:p>
          <a:p>
            <a:pPr lvl="2" eaLnBrk="1" hangingPunct="1"/>
            <a:r>
              <a:rPr lang="en-US" dirty="0">
                <a:ea typeface="Arial" charset="0"/>
                <a:cs typeface="Arial" charset="0"/>
              </a:rPr>
              <a:t>Expense</a:t>
            </a:r>
          </a:p>
          <a:p>
            <a:pPr lvl="2" eaLnBrk="1" hangingPunct="1"/>
            <a:endParaRPr lang="en-US" dirty="0">
              <a:latin typeface="Comic Sans M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Occlusion Therapy:  Problems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7696200" cy="365760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Risk of </a:t>
            </a:r>
            <a:r>
              <a:rPr lang="en-US" dirty="0">
                <a:solidFill>
                  <a:srgbClr val="FFFF00"/>
                </a:solidFill>
                <a:cs typeface="Arial" charset="0"/>
              </a:rPr>
              <a:t>occlusion amblyopia</a:t>
            </a:r>
          </a:p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Risk of reduced binocular development</a:t>
            </a:r>
          </a:p>
          <a:p>
            <a:pPr lvl="1" eaLnBrk="1" hangingPunct="1"/>
            <a:r>
              <a:rPr lang="en-US" dirty="0">
                <a:cs typeface="Arial" charset="0"/>
              </a:rPr>
              <a:t>Loss of binocularity may </a:t>
            </a:r>
            <a:r>
              <a:rPr lang="en-US" dirty="0">
                <a:solidFill>
                  <a:srgbClr val="FFFF00"/>
                </a:solidFill>
                <a:cs typeface="Arial" charset="0"/>
              </a:rPr>
              <a:t>worsen strabismus</a:t>
            </a:r>
          </a:p>
          <a:p>
            <a:pPr eaLnBrk="1" hangingPunct="1"/>
            <a:r>
              <a:rPr lang="en-US" dirty="0">
                <a:solidFill>
                  <a:srgbClr val="FFFF00"/>
                </a:solidFill>
                <a:cs typeface="Arial" charset="0"/>
              </a:rPr>
              <a:t>Loss of effect after discontinuation </a:t>
            </a:r>
            <a:r>
              <a:rPr lang="en-US" dirty="0">
                <a:cs typeface="Arial" charset="0"/>
              </a:rPr>
              <a:t>(25-55%)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/>
              <a:t>Penalization – When and How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7010400" cy="50292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Atropine</a:t>
            </a:r>
          </a:p>
          <a:p>
            <a:r>
              <a:rPr lang="en-US" dirty="0">
                <a:solidFill>
                  <a:srgbClr val="FFFF00"/>
                </a:solidFill>
              </a:rPr>
              <a:t>Optical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Replace plus with </a:t>
            </a:r>
            <a:r>
              <a:rPr lang="en-US" dirty="0" err="1">
                <a:solidFill>
                  <a:schemeClr val="bg1"/>
                </a:solidFill>
              </a:rPr>
              <a:t>plano</a:t>
            </a:r>
            <a:r>
              <a:rPr lang="en-US" dirty="0">
                <a:solidFill>
                  <a:schemeClr val="bg1"/>
                </a:solidFill>
              </a:rPr>
              <a:t> lens in normal eye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Add excessive plus-power lenses in normal eye</a:t>
            </a:r>
          </a:p>
          <a:p>
            <a:r>
              <a:rPr lang="en-US" dirty="0">
                <a:solidFill>
                  <a:srgbClr val="FFFF00"/>
                </a:solidFill>
              </a:rPr>
              <a:t>Atropine + </a:t>
            </a:r>
            <a:r>
              <a:rPr lang="en-US" dirty="0" err="1">
                <a:solidFill>
                  <a:srgbClr val="FFFF00"/>
                </a:solidFill>
              </a:rPr>
              <a:t>plano</a:t>
            </a:r>
            <a:r>
              <a:rPr lang="en-US" dirty="0">
                <a:solidFill>
                  <a:srgbClr val="FFFF00"/>
                </a:solidFill>
              </a:rPr>
              <a:t> lens</a:t>
            </a:r>
          </a:p>
          <a:p>
            <a:r>
              <a:rPr lang="en-US" dirty="0">
                <a:solidFill>
                  <a:srgbClr val="FFFF00"/>
                </a:solidFill>
              </a:rPr>
              <a:t>Image degradation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Bangerter foils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Translucent tape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Clear Contact Paper</a:t>
            </a:r>
          </a:p>
        </p:txBody>
      </p:sp>
    </p:spTree>
  </p:cSld>
  <p:clrMapOvr>
    <a:masterClrMapping/>
  </p:clrMapOvr>
  <p:transition spd="med"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533400" y="1600200"/>
            <a:ext cx="8382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 typeface="Arial"/>
              <a:buChar char="•"/>
              <a:tabLst>
                <a:tab pos="742950" algn="l"/>
              </a:tabLst>
            </a:pPr>
            <a:r>
              <a:rPr lang="en-US" sz="2800" dirty="0">
                <a:solidFill>
                  <a:schemeClr val="bg1"/>
                </a:solidFill>
                <a:latin typeface="+mn-lt"/>
              </a:rPr>
              <a:t>Network of </a:t>
            </a:r>
            <a:r>
              <a:rPr lang="en-US" sz="2800" dirty="0">
                <a:solidFill>
                  <a:srgbClr val="FFFF00"/>
                </a:solidFill>
                <a:latin typeface="+mn-lt"/>
              </a:rPr>
              <a:t>community and university- based pediatric eye care specialists</a:t>
            </a:r>
          </a:p>
          <a:p>
            <a:pPr marL="342900" indent="-342900" algn="l">
              <a:spcBef>
                <a:spcPct val="50000"/>
              </a:spcBef>
              <a:buFont typeface="Arial"/>
              <a:buChar char="•"/>
              <a:tabLst>
                <a:tab pos="742950" algn="l"/>
              </a:tabLst>
            </a:pPr>
            <a:r>
              <a:rPr lang="en-US" sz="2800" dirty="0">
                <a:solidFill>
                  <a:srgbClr val="FFFF00"/>
                </a:solidFill>
                <a:effectLst/>
                <a:latin typeface="+mn-lt"/>
              </a:rPr>
              <a:t>Formed in 1997 </a:t>
            </a:r>
            <a:r>
              <a:rPr lang="en-US" sz="2800" dirty="0">
                <a:solidFill>
                  <a:schemeClr val="bg1"/>
                </a:solidFill>
                <a:effectLst/>
                <a:latin typeface="+mn-lt"/>
              </a:rPr>
              <a:t>and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Funded by National Eye Institute</a:t>
            </a:r>
            <a:endParaRPr lang="en-US" sz="2800" dirty="0">
              <a:solidFill>
                <a:schemeClr val="bg1"/>
              </a:solidFill>
              <a:effectLst/>
              <a:latin typeface="+mn-lt"/>
            </a:endParaRPr>
          </a:p>
          <a:p>
            <a:pPr marL="342900" indent="-342900" algn="l">
              <a:spcBef>
                <a:spcPct val="50000"/>
              </a:spcBef>
              <a:buFont typeface="Arial"/>
              <a:buChar char="•"/>
              <a:tabLst>
                <a:tab pos="742950" algn="l"/>
              </a:tabLst>
            </a:pPr>
            <a:r>
              <a:rPr lang="en-US" sz="2800" dirty="0">
                <a:solidFill>
                  <a:srgbClr val="FFFF00"/>
                </a:solidFill>
                <a:effectLst/>
                <a:latin typeface="+mn-lt"/>
              </a:rPr>
              <a:t>Dedicated to conducting multi-center RCTs</a:t>
            </a:r>
            <a:r>
              <a:rPr lang="en-US" sz="2800" dirty="0">
                <a:effectLst/>
                <a:latin typeface="+mn-lt"/>
              </a:rPr>
              <a:t> </a:t>
            </a:r>
            <a:r>
              <a:rPr lang="en-US" sz="2800" dirty="0">
                <a:solidFill>
                  <a:schemeClr val="bg1"/>
                </a:solidFill>
                <a:effectLst/>
                <a:latin typeface="+mn-lt"/>
              </a:rPr>
              <a:t>in strabismus,</a:t>
            </a:r>
            <a:r>
              <a:rPr lang="en-US" sz="2800" dirty="0">
                <a:solidFill>
                  <a:srgbClr val="FFFF00"/>
                </a:solidFill>
                <a:effectLst/>
                <a:latin typeface="+mn-lt"/>
              </a:rPr>
              <a:t> amblyopia</a:t>
            </a:r>
            <a:r>
              <a:rPr lang="en-US" sz="2800" dirty="0">
                <a:solidFill>
                  <a:schemeClr val="bg1"/>
                </a:solidFill>
                <a:effectLst/>
                <a:latin typeface="+mn-lt"/>
              </a:rPr>
              <a:t>, and other eye disorders that affect children</a:t>
            </a:r>
          </a:p>
          <a:p>
            <a:pPr marL="342900" indent="-342900" algn="l">
              <a:spcBef>
                <a:spcPct val="50000"/>
              </a:spcBef>
              <a:buFont typeface="Arial"/>
              <a:buChar char="•"/>
              <a:tabLst>
                <a:tab pos="742950" algn="l"/>
              </a:tabLst>
            </a:pPr>
            <a:r>
              <a:rPr lang="en-US" sz="2800" dirty="0">
                <a:solidFill>
                  <a:schemeClr val="bg1"/>
                </a:solidFill>
                <a:effectLst/>
                <a:latin typeface="+mn-lt"/>
              </a:rPr>
              <a:t>Currently over </a:t>
            </a:r>
            <a:r>
              <a:rPr lang="en-US" sz="2800" dirty="0">
                <a:solidFill>
                  <a:srgbClr val="FFFF00"/>
                </a:solidFill>
                <a:effectLst/>
                <a:latin typeface="+mn-lt"/>
              </a:rPr>
              <a:t>100 participating sites with 300 pediatric ophthalmologists and pediatric optometrists</a:t>
            </a:r>
          </a:p>
        </p:txBody>
      </p:sp>
      <p:sp>
        <p:nvSpPr>
          <p:cNvPr id="211971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Pediatric Eye Disease Investigator Group</a:t>
            </a:r>
          </a:p>
          <a:p>
            <a:pPr algn="ctr" eaLnBrk="1" hangingPunct="1"/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PEDIG</a:t>
            </a:r>
          </a:p>
        </p:txBody>
      </p:sp>
      <p:graphicFrame>
        <p:nvGraphicFramePr>
          <p:cNvPr id="2119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025641"/>
              </p:ext>
            </p:extLst>
          </p:nvPr>
        </p:nvGraphicFramePr>
        <p:xfrm>
          <a:off x="7924800" y="5715000"/>
          <a:ext cx="1065624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&amp;L Express Graphic" r:id="rId3" imgW="4385310" imgH="4085590" progId="">
                  <p:embed/>
                </p:oleObj>
              </mc:Choice>
              <mc:Fallback>
                <p:oleObj name="A&amp;L Express Graphic" r:id="rId3" imgW="4385310" imgH="40855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5715000"/>
                        <a:ext cx="1065624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rd"/>
  </p:transition>
</p:sld>
</file>

<file path=ppt/theme/theme1.xml><?xml version="1.0" encoding="utf-8"?>
<a:theme xmlns:a="http://schemas.openxmlformats.org/drawingml/2006/main" name="Blank Presentation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CCFF33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5472</TotalTime>
  <Words>1299</Words>
  <Application>Microsoft Macintosh PowerPoint</Application>
  <PresentationFormat>On-screen Show (4:3)</PresentationFormat>
  <Paragraphs>254</Paragraphs>
  <Slides>35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Comic Sans MS</vt:lpstr>
      <vt:lpstr>Times</vt:lpstr>
      <vt:lpstr>Times New Roman</vt:lpstr>
      <vt:lpstr>Blank Presentation</vt:lpstr>
      <vt:lpstr>A&amp;L Express Graphic</vt:lpstr>
      <vt:lpstr>Lessons Learned from the PEDIG Amblyopia Treatment Studies</vt:lpstr>
      <vt:lpstr>PowerPoint Presentation</vt:lpstr>
      <vt:lpstr>Amblyopia</vt:lpstr>
      <vt:lpstr>Treatment of Amblyopia</vt:lpstr>
      <vt:lpstr>Occlusion = Gold Standard</vt:lpstr>
      <vt:lpstr>Occlusion therapy:  Problems</vt:lpstr>
      <vt:lpstr>Occlusion Therapy:  Problems</vt:lpstr>
      <vt:lpstr>Penalization – When and How</vt:lpstr>
      <vt:lpstr>PowerPoint Presentation</vt:lpstr>
      <vt:lpstr>Amblyopia Treatment Studies (ATS)</vt:lpstr>
      <vt:lpstr>Amblyopia Questions</vt:lpstr>
      <vt:lpstr>Amblyopia Questions</vt:lpstr>
      <vt:lpstr>Amblyopia Treatment Study 5 (ATS 5)</vt:lpstr>
      <vt:lpstr>Objective</vt:lpstr>
      <vt:lpstr>ATS5 Spectacle Phase</vt:lpstr>
      <vt:lpstr>Cohort = Previously Untreated Anisometropic Amblyopia</vt:lpstr>
      <vt:lpstr>Va Improvement</vt:lpstr>
      <vt:lpstr>Best Acuity Achieved at Any Visit</vt:lpstr>
      <vt:lpstr>What do I do now?</vt:lpstr>
      <vt:lpstr>Advantages of Amblyopia Treatment with Spectacles Alone</vt:lpstr>
      <vt:lpstr>How well do glasses alone treat amblyopia?</vt:lpstr>
      <vt:lpstr>Amblyopia Questions</vt:lpstr>
      <vt:lpstr>PowerPoint Presentation</vt:lpstr>
      <vt:lpstr>PowerPoint Presentation</vt:lpstr>
      <vt:lpstr>PowerPoint Presentation</vt:lpstr>
      <vt:lpstr>How many hours per day should patching be done?</vt:lpstr>
      <vt:lpstr>Amblyopia Questions</vt:lpstr>
      <vt:lpstr>Amblyopia Treatment Study: ATS 1</vt:lpstr>
      <vt:lpstr>ATS1  Results</vt:lpstr>
      <vt:lpstr>Does atropine work as well as patching?</vt:lpstr>
      <vt:lpstr>Evidence-Based, Step-Wise Management Strategy for Amblyopia</vt:lpstr>
      <vt:lpstr>Dichoptic Binocular Therapy</vt:lpstr>
      <vt:lpstr>Take Home Points</vt:lpstr>
      <vt:lpstr>PowerPoint Presentation</vt:lpstr>
      <vt:lpstr>PowerPoint Presentation</vt:lpstr>
    </vt:vector>
  </TitlesOfParts>
  <Company>UMHS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Lying and Cheating in the Digital Darkroom: Photo-Illustration Techniques for the Honest Image</dc:title>
  <dc:creator>.</dc:creator>
  <cp:lastModifiedBy>Delmonte, Monte</cp:lastModifiedBy>
  <cp:revision>211</cp:revision>
  <cp:lastPrinted>2010-04-13T19:57:13Z</cp:lastPrinted>
  <dcterms:created xsi:type="dcterms:W3CDTF">2011-10-22T13:50:08Z</dcterms:created>
  <dcterms:modified xsi:type="dcterms:W3CDTF">2026-01-07T20:51:06Z</dcterms:modified>
</cp:coreProperties>
</file>